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56" r:id="rId2"/>
    <p:sldId id="257" r:id="rId3"/>
    <p:sldId id="275" r:id="rId4"/>
    <p:sldId id="270" r:id="rId5"/>
    <p:sldId id="261" r:id="rId6"/>
    <p:sldId id="262" r:id="rId7"/>
    <p:sldId id="264" r:id="rId8"/>
    <p:sldId id="263" r:id="rId9"/>
    <p:sldId id="265" r:id="rId10"/>
    <p:sldId id="269" r:id="rId11"/>
    <p:sldId id="266" r:id="rId12"/>
    <p:sldId id="276" r:id="rId13"/>
    <p:sldId id="267" r:id="rId14"/>
    <p:sldId id="273" r:id="rId15"/>
    <p:sldId id="274" r:id="rId16"/>
    <p:sldId id="268" r:id="rId17"/>
  </p:sldIdLst>
  <p:sldSz cx="18288000" cy="10287000"/>
  <p:notesSz cx="10018713" cy="6884988"/>
  <p:embeddedFontLst>
    <p:embeddedFont>
      <p:font typeface="姫明朝しらゆき mini" panose="020B0600070205080204" charset="-128"/>
      <p:regular r:id="rId19"/>
    </p:embeddedFont>
    <p:embeddedFont>
      <p:font typeface="游ゴシック Medium" panose="020B0500000000000000" pitchFamily="50" charset="-128"/>
      <p:regular r:id="rId20"/>
    </p:embeddedFont>
    <p:embeddedFont>
      <p:font typeface="游明朝" panose="02020400000000000000" pitchFamily="18" charset="-128"/>
      <p:regular r:id="rId21"/>
    </p:embeddedFont>
    <p:embeddedFont>
      <p:font typeface="游明朝 Demibold" panose="02020600000000000000" pitchFamily="18" charset="-128"/>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5184" autoAdjust="0"/>
  </p:normalViewPr>
  <p:slideViewPr>
    <p:cSldViewPr>
      <p:cViewPr varScale="1">
        <p:scale>
          <a:sx n="55" d="100"/>
          <a:sy n="55" d="100"/>
        </p:scale>
        <p:origin x="43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788590" cy="258187"/>
          </a:xfrm>
          <a:prstGeom prst="rect">
            <a:avLst/>
          </a:prstGeom>
        </p:spPr>
        <p:txBody>
          <a:bodyPr vert="horz" lIns="96606" tIns="48303" rIns="96606" bIns="48303" rtlCol="0"/>
          <a:lstStyle>
            <a:lvl1pPr algn="l">
              <a:defRPr sz="1300"/>
            </a:lvl1pPr>
          </a:lstStyle>
          <a:p>
            <a:endParaRPr lang="cs-CZ"/>
          </a:p>
        </p:txBody>
      </p:sp>
      <p:sp>
        <p:nvSpPr>
          <p:cNvPr id="3" name="Date Placeholder 2"/>
          <p:cNvSpPr>
            <a:spLocks noGrp="1"/>
          </p:cNvSpPr>
          <p:nvPr>
            <p:ph type="dt" idx="1"/>
          </p:nvPr>
        </p:nvSpPr>
        <p:spPr>
          <a:xfrm>
            <a:off x="7567376" y="1"/>
            <a:ext cx="5788590" cy="258187"/>
          </a:xfrm>
          <a:prstGeom prst="rect">
            <a:avLst/>
          </a:prstGeom>
        </p:spPr>
        <p:txBody>
          <a:bodyPr vert="horz" lIns="96606" tIns="48303" rIns="96606" bIns="48303" rtlCol="0"/>
          <a:lstStyle>
            <a:lvl1pPr algn="r">
              <a:defRPr sz="1300"/>
            </a:lvl1pPr>
          </a:lstStyle>
          <a:p>
            <a:fld id="{B7268E1E-0E44-426D-905E-8AD9B19D2182}" type="datetimeFigureOut">
              <a:rPr lang="cs-CZ" smtClean="0"/>
              <a:t>17.07.2025</a:t>
            </a:fld>
            <a:endParaRPr lang="cs-CZ"/>
          </a:p>
        </p:txBody>
      </p:sp>
      <p:sp>
        <p:nvSpPr>
          <p:cNvPr id="4" name="Slide Image Placeholder 3"/>
          <p:cNvSpPr>
            <a:spLocks noGrp="1" noRot="1" noChangeAspect="1"/>
          </p:cNvSpPr>
          <p:nvPr>
            <p:ph type="sldImg" idx="2"/>
          </p:nvPr>
        </p:nvSpPr>
        <p:spPr>
          <a:xfrm>
            <a:off x="4960938" y="385763"/>
            <a:ext cx="3435350" cy="1931987"/>
          </a:xfrm>
          <a:prstGeom prst="rect">
            <a:avLst/>
          </a:prstGeom>
          <a:noFill/>
          <a:ln w="12700">
            <a:solidFill>
              <a:prstClr val="black"/>
            </a:solidFill>
          </a:ln>
        </p:spPr>
        <p:txBody>
          <a:bodyPr vert="horz" lIns="96606" tIns="48303" rIns="96606" bIns="48303" rtlCol="0" anchor="ctr"/>
          <a:lstStyle/>
          <a:p>
            <a:endParaRPr lang="cs-CZ"/>
          </a:p>
        </p:txBody>
      </p:sp>
      <p:sp>
        <p:nvSpPr>
          <p:cNvPr id="5" name="Notes Placeholder 4"/>
          <p:cNvSpPr>
            <a:spLocks noGrp="1"/>
          </p:cNvSpPr>
          <p:nvPr>
            <p:ph type="body" sz="quarter" idx="3"/>
          </p:nvPr>
        </p:nvSpPr>
        <p:spPr>
          <a:xfrm>
            <a:off x="1335830" y="2447996"/>
            <a:ext cx="10686627" cy="2320098"/>
          </a:xfrm>
          <a:prstGeom prst="rect">
            <a:avLst/>
          </a:prstGeom>
        </p:spPr>
        <p:txBody>
          <a:bodyPr vert="horz" lIns="96606" tIns="48303" rIns="96606" bIns="483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4895993"/>
            <a:ext cx="5788590" cy="256992"/>
          </a:xfrm>
          <a:prstGeom prst="rect">
            <a:avLst/>
          </a:prstGeom>
        </p:spPr>
        <p:txBody>
          <a:bodyPr vert="horz" lIns="96606" tIns="48303" rIns="96606" bIns="48303" rtlCol="0" anchor="b"/>
          <a:lstStyle>
            <a:lvl1pPr algn="l">
              <a:defRPr sz="1300"/>
            </a:lvl1pPr>
          </a:lstStyle>
          <a:p>
            <a:endParaRPr lang="cs-CZ"/>
          </a:p>
        </p:txBody>
      </p:sp>
      <p:sp>
        <p:nvSpPr>
          <p:cNvPr id="7" name="Slide Number Placeholder 6"/>
          <p:cNvSpPr>
            <a:spLocks noGrp="1"/>
          </p:cNvSpPr>
          <p:nvPr>
            <p:ph type="sldNum" sz="quarter" idx="5"/>
          </p:nvPr>
        </p:nvSpPr>
        <p:spPr>
          <a:xfrm>
            <a:off x="7567376" y="4895993"/>
            <a:ext cx="5788590" cy="256992"/>
          </a:xfrm>
          <a:prstGeom prst="rect">
            <a:avLst/>
          </a:prstGeom>
        </p:spPr>
        <p:txBody>
          <a:bodyPr vert="horz" lIns="96606" tIns="48303" rIns="96606" bIns="48303" rtlCol="0" anchor="b"/>
          <a:lstStyle>
            <a:lvl1pPr algn="r">
              <a:defRPr sz="13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788590" cy="258187"/>
          </a:xfrm>
          <a:prstGeom prst="rect">
            <a:avLst/>
          </a:prstGeom>
        </p:spPr>
        <p:txBody>
          <a:bodyPr vert="horz" lIns="96606" tIns="48303" rIns="96606" bIns="48303" rtlCol="0"/>
          <a:lstStyle>
            <a:lvl1pPr algn="l">
              <a:defRPr sz="1300"/>
            </a:lvl1pPr>
          </a:lstStyle>
          <a:p>
            <a:endParaRPr/>
          </a:p>
        </p:txBody>
      </p:sp>
      <p:sp>
        <p:nvSpPr>
          <p:cNvPr id="3" name="Date Placeholder 2"/>
          <p:cNvSpPr>
            <a:spLocks noGrp="1"/>
          </p:cNvSpPr>
          <p:nvPr>
            <p:ph type="dt" idx="1"/>
          </p:nvPr>
        </p:nvSpPr>
        <p:spPr>
          <a:xfrm>
            <a:off x="7567376" y="1"/>
            <a:ext cx="5788590" cy="258187"/>
          </a:xfrm>
          <a:prstGeom prst="rect">
            <a:avLst/>
          </a:prstGeom>
        </p:spPr>
        <p:txBody>
          <a:bodyPr vert="horz" lIns="96606" tIns="48303" rIns="96606" bIns="48303"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4960938" y="385763"/>
            <a:ext cx="3435350" cy="1931987"/>
          </a:xfrm>
          <a:prstGeom prst="rect">
            <a:avLst/>
          </a:prstGeom>
          <a:noFill/>
          <a:ln w="12700">
            <a:solidFill>
              <a:prstClr val="black"/>
            </a:solidFill>
          </a:ln>
        </p:spPr>
        <p:txBody>
          <a:bodyPr vert="horz" lIns="96606" tIns="48303" rIns="96606" bIns="48303" rtlCol="0" anchor="ctr"/>
          <a:lstStyle/>
          <a:p>
            <a:endParaRPr/>
          </a:p>
        </p:txBody>
      </p:sp>
      <p:sp>
        <p:nvSpPr>
          <p:cNvPr id="5" name="Notes Placeholder 4"/>
          <p:cNvSpPr>
            <a:spLocks noGrp="1"/>
          </p:cNvSpPr>
          <p:nvPr>
            <p:ph type="body" sz="quarter" idx="3"/>
          </p:nvPr>
        </p:nvSpPr>
        <p:spPr>
          <a:xfrm>
            <a:off x="1335830" y="2447996"/>
            <a:ext cx="10686627" cy="2320098"/>
          </a:xfrm>
          <a:prstGeom prst="rect">
            <a:avLst/>
          </a:prstGeom>
        </p:spPr>
        <p:txBody>
          <a:bodyPr vert="horz" lIns="96606" tIns="48303" rIns="96606" bIns="48303" rtlCol="0"/>
          <a:lstStyle/>
          <a:p>
            <a:endParaRPr lang="en-US" dirty="0"/>
          </a:p>
        </p:txBody>
      </p:sp>
      <p:sp>
        <p:nvSpPr>
          <p:cNvPr id="6" name="Footer Placeholder 5"/>
          <p:cNvSpPr>
            <a:spLocks noGrp="1"/>
          </p:cNvSpPr>
          <p:nvPr>
            <p:ph type="ftr" sz="quarter" idx="4"/>
          </p:nvPr>
        </p:nvSpPr>
        <p:spPr>
          <a:xfrm>
            <a:off x="0" y="4895993"/>
            <a:ext cx="5788590" cy="256992"/>
          </a:xfrm>
          <a:prstGeom prst="rect">
            <a:avLst/>
          </a:prstGeom>
        </p:spPr>
        <p:txBody>
          <a:bodyPr vert="horz" lIns="96606" tIns="48303" rIns="96606" bIns="48303" rtlCol="0" anchor="b"/>
          <a:lstStyle>
            <a:lvl1pPr algn="l">
              <a:defRPr sz="1300"/>
            </a:lvl1pPr>
          </a:lstStyle>
          <a:p>
            <a:endParaRPr/>
          </a:p>
        </p:txBody>
      </p:sp>
      <p:sp>
        <p:nvSpPr>
          <p:cNvPr id="7" name="Slide Number Placeholder 6"/>
          <p:cNvSpPr>
            <a:spLocks noGrp="1"/>
          </p:cNvSpPr>
          <p:nvPr>
            <p:ph type="sldNum" sz="quarter" idx="5"/>
          </p:nvPr>
        </p:nvSpPr>
        <p:spPr>
          <a:xfrm>
            <a:off x="7567376" y="4895993"/>
            <a:ext cx="5788590" cy="256992"/>
          </a:xfrm>
          <a:prstGeom prst="rect">
            <a:avLst/>
          </a:prstGeom>
        </p:spPr>
        <p:txBody>
          <a:bodyPr vert="horz" lIns="96606" tIns="48303" rIns="96606" bIns="48303" rtlCol="0" anchor="b"/>
          <a:lstStyle>
            <a:lvl1pPr algn="r">
              <a:defRPr sz="13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376771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5788590" cy="258187"/>
          </a:xfrm>
          <a:prstGeom prst="rect">
            <a:avLst/>
          </a:prstGeom>
        </p:spPr>
        <p:txBody>
          <a:bodyPr vert="horz" lIns="96606" tIns="48303" rIns="96606" bIns="48303" rtlCol="0"/>
          <a:lstStyle>
            <a:lvl1pPr algn="l">
              <a:defRPr sz="1300"/>
            </a:lvl1pPr>
          </a:lstStyle>
          <a:p>
            <a:endParaRPr/>
          </a:p>
        </p:txBody>
      </p:sp>
      <p:sp>
        <p:nvSpPr>
          <p:cNvPr id="3" name="Date Placeholder 2"/>
          <p:cNvSpPr>
            <a:spLocks noGrp="1"/>
          </p:cNvSpPr>
          <p:nvPr>
            <p:ph type="dt" idx="1"/>
          </p:nvPr>
        </p:nvSpPr>
        <p:spPr>
          <a:xfrm>
            <a:off x="7567376" y="1"/>
            <a:ext cx="5788590" cy="258187"/>
          </a:xfrm>
          <a:prstGeom prst="rect">
            <a:avLst/>
          </a:prstGeom>
        </p:spPr>
        <p:txBody>
          <a:bodyPr vert="horz" lIns="96606" tIns="48303" rIns="96606" bIns="48303" rtlCol="0"/>
          <a:lstStyle>
            <a:lvl1pPr algn="r">
              <a:defRPr sz="1300"/>
            </a:lvl1pPr>
          </a:lstStyle>
          <a:p>
            <a:r>
              <a:rPr lang="cs-CZ"/>
              <a:t>1.7.2013</a:t>
            </a:r>
          </a:p>
        </p:txBody>
      </p:sp>
      <p:sp>
        <p:nvSpPr>
          <p:cNvPr id="4" name="Slide Image Placeholder 3"/>
          <p:cNvSpPr>
            <a:spLocks noGrp="1" noRot="1" noChangeAspect="1"/>
          </p:cNvSpPr>
          <p:nvPr>
            <p:ph type="sldImg" idx="2"/>
          </p:nvPr>
        </p:nvSpPr>
        <p:spPr>
          <a:xfrm>
            <a:off x="4960938" y="385763"/>
            <a:ext cx="3435350" cy="1931987"/>
          </a:xfrm>
          <a:prstGeom prst="rect">
            <a:avLst/>
          </a:prstGeom>
          <a:noFill/>
          <a:ln w="12700">
            <a:solidFill>
              <a:prstClr val="black"/>
            </a:solidFill>
          </a:ln>
        </p:spPr>
        <p:txBody>
          <a:bodyPr vert="horz" lIns="96606" tIns="48303" rIns="96606" bIns="48303" rtlCol="0" anchor="ctr"/>
          <a:lstStyle/>
          <a:p>
            <a:endParaRPr/>
          </a:p>
        </p:txBody>
      </p:sp>
      <p:sp>
        <p:nvSpPr>
          <p:cNvPr id="5" name="Notes Placeholder 4"/>
          <p:cNvSpPr>
            <a:spLocks noGrp="1"/>
          </p:cNvSpPr>
          <p:nvPr>
            <p:ph type="body" sz="quarter" idx="3"/>
          </p:nvPr>
        </p:nvSpPr>
        <p:spPr>
          <a:xfrm>
            <a:off x="1335830" y="2447996"/>
            <a:ext cx="10686627" cy="2320098"/>
          </a:xfrm>
          <a:prstGeom prst="rect">
            <a:avLst/>
          </a:prstGeom>
        </p:spPr>
        <p:txBody>
          <a:bodyPr vert="horz" lIns="96606" tIns="48303" rIns="96606" bIns="48303" rtlCol="0"/>
          <a:lstStyle/>
          <a:p>
            <a:endParaRPr lang="en-US" dirty="0"/>
          </a:p>
        </p:txBody>
      </p:sp>
      <p:sp>
        <p:nvSpPr>
          <p:cNvPr id="6" name="Footer Placeholder 5"/>
          <p:cNvSpPr>
            <a:spLocks noGrp="1"/>
          </p:cNvSpPr>
          <p:nvPr>
            <p:ph type="ftr" sz="quarter" idx="4"/>
          </p:nvPr>
        </p:nvSpPr>
        <p:spPr>
          <a:xfrm>
            <a:off x="0" y="4895993"/>
            <a:ext cx="5788590" cy="256992"/>
          </a:xfrm>
          <a:prstGeom prst="rect">
            <a:avLst/>
          </a:prstGeom>
        </p:spPr>
        <p:txBody>
          <a:bodyPr vert="horz" lIns="96606" tIns="48303" rIns="96606" bIns="48303" rtlCol="0" anchor="b"/>
          <a:lstStyle>
            <a:lvl1pPr algn="l">
              <a:defRPr sz="1300"/>
            </a:lvl1pPr>
          </a:lstStyle>
          <a:p>
            <a:endParaRPr/>
          </a:p>
        </p:txBody>
      </p:sp>
      <p:sp>
        <p:nvSpPr>
          <p:cNvPr id="7" name="Slide Number Placeholder 6"/>
          <p:cNvSpPr>
            <a:spLocks noGrp="1"/>
          </p:cNvSpPr>
          <p:nvPr>
            <p:ph type="sldNum" sz="quarter" idx="5"/>
          </p:nvPr>
        </p:nvSpPr>
        <p:spPr>
          <a:xfrm>
            <a:off x="7567376" y="4895993"/>
            <a:ext cx="5788590" cy="256992"/>
          </a:xfrm>
          <a:prstGeom prst="rect">
            <a:avLst/>
          </a:prstGeom>
        </p:spPr>
        <p:txBody>
          <a:bodyPr vert="horz" lIns="96606" tIns="48303" rIns="96606" bIns="48303" rtlCol="0" anchor="b"/>
          <a:lstStyle>
            <a:lvl1pPr algn="r">
              <a:defRPr sz="13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39824-B161-E83E-144C-A2346CEE422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DEDD07-CA78-46E9-703E-5556EDF7314E}"/>
              </a:ext>
            </a:extLst>
          </p:cNvPr>
          <p:cNvSpPr>
            <a:spLocks noGrp="1"/>
          </p:cNvSpPr>
          <p:nvPr>
            <p:ph type="hdr" sz="quarter"/>
          </p:nvPr>
        </p:nvSpPr>
        <p:spPr>
          <a:xfrm>
            <a:off x="0" y="1"/>
            <a:ext cx="5788590" cy="258187"/>
          </a:xfrm>
          <a:prstGeom prst="rect">
            <a:avLst/>
          </a:prstGeom>
        </p:spPr>
        <p:txBody>
          <a:bodyPr vert="horz" lIns="96606" tIns="48303" rIns="96606" bIns="48303" rtlCol="0"/>
          <a:lstStyle>
            <a:lvl1pPr algn="l">
              <a:defRPr sz="1300"/>
            </a:lvl1pPr>
          </a:lstStyle>
          <a:p>
            <a:endParaRPr/>
          </a:p>
        </p:txBody>
      </p:sp>
      <p:sp>
        <p:nvSpPr>
          <p:cNvPr id="3" name="Date Placeholder 2">
            <a:extLst>
              <a:ext uri="{FF2B5EF4-FFF2-40B4-BE49-F238E27FC236}">
                <a16:creationId xmlns:a16="http://schemas.microsoft.com/office/drawing/2014/main" id="{3F56B2E1-05AF-E357-411B-02E4F7830AD8}"/>
              </a:ext>
            </a:extLst>
          </p:cNvPr>
          <p:cNvSpPr>
            <a:spLocks noGrp="1"/>
          </p:cNvSpPr>
          <p:nvPr>
            <p:ph type="dt" idx="1"/>
          </p:nvPr>
        </p:nvSpPr>
        <p:spPr>
          <a:xfrm>
            <a:off x="7567376" y="1"/>
            <a:ext cx="5788590" cy="258187"/>
          </a:xfrm>
          <a:prstGeom prst="rect">
            <a:avLst/>
          </a:prstGeom>
        </p:spPr>
        <p:txBody>
          <a:bodyPr vert="horz" lIns="96606" tIns="48303" rIns="96606" bIns="48303" rtlCol="0"/>
          <a:lstStyle>
            <a:lvl1pPr algn="r">
              <a:defRPr sz="1300"/>
            </a:lvl1pPr>
          </a:lstStyle>
          <a:p>
            <a:r>
              <a:rPr lang="cs-CZ"/>
              <a:t>1.7.2013</a:t>
            </a:r>
          </a:p>
        </p:txBody>
      </p:sp>
      <p:sp>
        <p:nvSpPr>
          <p:cNvPr id="4" name="Slide Image Placeholder 3">
            <a:extLst>
              <a:ext uri="{FF2B5EF4-FFF2-40B4-BE49-F238E27FC236}">
                <a16:creationId xmlns:a16="http://schemas.microsoft.com/office/drawing/2014/main" id="{7DF72DC7-D504-1B68-9A28-27EA3FEECC20}"/>
              </a:ext>
            </a:extLst>
          </p:cNvPr>
          <p:cNvSpPr>
            <a:spLocks noGrp="1" noRot="1" noChangeAspect="1"/>
          </p:cNvSpPr>
          <p:nvPr>
            <p:ph type="sldImg" idx="2"/>
          </p:nvPr>
        </p:nvSpPr>
        <p:spPr>
          <a:xfrm>
            <a:off x="4960938" y="385763"/>
            <a:ext cx="3435350" cy="1931987"/>
          </a:xfrm>
          <a:prstGeom prst="rect">
            <a:avLst/>
          </a:prstGeom>
          <a:noFill/>
          <a:ln w="12700">
            <a:solidFill>
              <a:prstClr val="black"/>
            </a:solidFill>
          </a:ln>
        </p:spPr>
        <p:txBody>
          <a:bodyPr vert="horz" lIns="96606" tIns="48303" rIns="96606" bIns="48303" rtlCol="0" anchor="ctr"/>
          <a:lstStyle/>
          <a:p>
            <a:endParaRPr/>
          </a:p>
        </p:txBody>
      </p:sp>
      <p:sp>
        <p:nvSpPr>
          <p:cNvPr id="5" name="Notes Placeholder 4">
            <a:extLst>
              <a:ext uri="{FF2B5EF4-FFF2-40B4-BE49-F238E27FC236}">
                <a16:creationId xmlns:a16="http://schemas.microsoft.com/office/drawing/2014/main" id="{57F98F0C-FBA1-3B45-1352-CC853E8A0247}"/>
              </a:ext>
            </a:extLst>
          </p:cNvPr>
          <p:cNvSpPr>
            <a:spLocks noGrp="1"/>
          </p:cNvSpPr>
          <p:nvPr>
            <p:ph type="body" sz="quarter" idx="3"/>
          </p:nvPr>
        </p:nvSpPr>
        <p:spPr>
          <a:xfrm>
            <a:off x="1335830" y="2447996"/>
            <a:ext cx="10686627" cy="2320098"/>
          </a:xfrm>
          <a:prstGeom prst="rect">
            <a:avLst/>
          </a:prstGeom>
        </p:spPr>
        <p:txBody>
          <a:bodyPr vert="horz" lIns="96606" tIns="48303" rIns="96606" bIns="48303" rtlCol="0"/>
          <a:lstStyle/>
          <a:p>
            <a:r>
              <a:rPr lang="ja-JP" altLang="en-US" dirty="0"/>
              <a:t>これまで名古屋市内の家庭体験ボランティア事業に関しては、社会福祉協議会がそのボ</a:t>
            </a:r>
          </a:p>
          <a:p>
            <a:r>
              <a:rPr lang="ja-JP" altLang="en-US" dirty="0"/>
              <a:t>ランティアの募集、調査、登録から施設への受入れ調整までを担っていましたが、令和 </a:t>
            </a:r>
            <a:r>
              <a:rPr lang="en-US" altLang="ja-JP" dirty="0"/>
              <a:t>4 </a:t>
            </a:r>
            <a:r>
              <a:rPr lang="ja-JP" altLang="en-US" dirty="0"/>
              <a:t>年</a:t>
            </a:r>
          </a:p>
          <a:p>
            <a:r>
              <a:rPr lang="ja-JP" altLang="en-US" dirty="0"/>
              <a:t>度以降は、施設調整分の保険の手続き等が行われているのみで、家庭体験ボランティアの募</a:t>
            </a:r>
          </a:p>
          <a:p>
            <a:r>
              <a:rPr lang="ja-JP" altLang="en-US" dirty="0"/>
              <a:t>集を含めた受入れ調整等に関しては中止されたままです。現在の名古屋市は、家庭体験ボラ</a:t>
            </a:r>
          </a:p>
          <a:p>
            <a:r>
              <a:rPr lang="ja-JP" altLang="en-US" dirty="0"/>
              <a:t>ンティアの受入れ調整について機能不全に陥っている状態と言えます。</a:t>
            </a:r>
            <a:endParaRPr lang="en-US" dirty="0"/>
          </a:p>
        </p:txBody>
      </p:sp>
      <p:sp>
        <p:nvSpPr>
          <p:cNvPr id="6" name="Footer Placeholder 5">
            <a:extLst>
              <a:ext uri="{FF2B5EF4-FFF2-40B4-BE49-F238E27FC236}">
                <a16:creationId xmlns:a16="http://schemas.microsoft.com/office/drawing/2014/main" id="{4CC69A24-D55F-E14C-10F8-B01DF121173D}"/>
              </a:ext>
            </a:extLst>
          </p:cNvPr>
          <p:cNvSpPr>
            <a:spLocks noGrp="1"/>
          </p:cNvSpPr>
          <p:nvPr>
            <p:ph type="ftr" sz="quarter" idx="4"/>
          </p:nvPr>
        </p:nvSpPr>
        <p:spPr>
          <a:xfrm>
            <a:off x="0" y="4895993"/>
            <a:ext cx="5788590" cy="256992"/>
          </a:xfrm>
          <a:prstGeom prst="rect">
            <a:avLst/>
          </a:prstGeom>
        </p:spPr>
        <p:txBody>
          <a:bodyPr vert="horz" lIns="96606" tIns="48303" rIns="96606" bIns="48303" rtlCol="0" anchor="b"/>
          <a:lstStyle>
            <a:lvl1pPr algn="l">
              <a:defRPr sz="1300"/>
            </a:lvl1pPr>
          </a:lstStyle>
          <a:p>
            <a:endParaRPr/>
          </a:p>
        </p:txBody>
      </p:sp>
      <p:sp>
        <p:nvSpPr>
          <p:cNvPr id="7" name="Slide Number Placeholder 6">
            <a:extLst>
              <a:ext uri="{FF2B5EF4-FFF2-40B4-BE49-F238E27FC236}">
                <a16:creationId xmlns:a16="http://schemas.microsoft.com/office/drawing/2014/main" id="{02D31B64-FC05-0623-E3F7-7FFECE62758D}"/>
              </a:ext>
            </a:extLst>
          </p:cNvPr>
          <p:cNvSpPr>
            <a:spLocks noGrp="1"/>
          </p:cNvSpPr>
          <p:nvPr>
            <p:ph type="sldNum" sz="quarter" idx="5"/>
          </p:nvPr>
        </p:nvSpPr>
        <p:spPr>
          <a:xfrm>
            <a:off x="7567376" y="4895993"/>
            <a:ext cx="5788590" cy="256992"/>
          </a:xfrm>
          <a:prstGeom prst="rect">
            <a:avLst/>
          </a:prstGeom>
        </p:spPr>
        <p:txBody>
          <a:bodyPr vert="horz" lIns="96606" tIns="48303" rIns="96606" bIns="48303" rtlCol="0" anchor="b"/>
          <a:lstStyle>
            <a:lvl1pPr algn="r">
              <a:defRPr sz="1300"/>
            </a:lvl1pPr>
          </a:lstStyle>
          <a:p>
            <a:r>
              <a:rPr lang="cs-CZ"/>
              <a:t>‹#›</a:t>
            </a:r>
          </a:p>
        </p:txBody>
      </p:sp>
    </p:spTree>
    <p:extLst>
      <p:ext uri="{BB962C8B-B14F-4D97-AF65-F5344CB8AC3E}">
        <p14:creationId xmlns:p14="http://schemas.microsoft.com/office/powerpoint/2010/main" val="415595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9E6D7-568A-56F2-04F9-0E0F96E1B98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A4DE77-2A56-6A83-AEFB-DC51A982E41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AE45290-C437-AB29-9A7E-8B26E9DECBEC}"/>
              </a:ext>
            </a:extLst>
          </p:cNvPr>
          <p:cNvSpPr>
            <a:spLocks noGrp="1"/>
          </p:cNvSpPr>
          <p:nvPr>
            <p:ph type="body" idx="1"/>
          </p:nvPr>
        </p:nvSpPr>
        <p:spPr/>
        <p:txBody>
          <a:bodyPr/>
          <a:lstStyle/>
          <a:p>
            <a:r>
              <a:rPr kumimoji="1" lang="ja-JP" altLang="en-US" dirty="0"/>
              <a:t>全部ご紹介できませんが・・・</a:t>
            </a:r>
          </a:p>
        </p:txBody>
      </p:sp>
      <p:sp>
        <p:nvSpPr>
          <p:cNvPr id="4" name="スライド番号プレースホルダー 3">
            <a:extLst>
              <a:ext uri="{FF2B5EF4-FFF2-40B4-BE49-F238E27FC236}">
                <a16:creationId xmlns:a16="http://schemas.microsoft.com/office/drawing/2014/main" id="{4B152CAD-55C8-F78B-2B9B-D4A58415070C}"/>
              </a:ext>
            </a:extLst>
          </p:cNvPr>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773590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1857871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全部ご紹介できませんが・・・</a:t>
            </a:r>
          </a:p>
        </p:txBody>
      </p:sp>
      <p:sp>
        <p:nvSpPr>
          <p:cNvPr id="4" name="スライド番号プレースホルダー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2680607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中央有鄰学院がやってる事業だなと分かってもらうことが大事</a:t>
            </a:r>
          </a:p>
        </p:txBody>
      </p:sp>
      <p:sp>
        <p:nvSpPr>
          <p:cNvPr id="4" name="スライド番号プレースホルダー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81412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jpe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hyperlink" Target="https://manager.line.biz/account/@002swlkm" TargetMode="External"/><Relationship Id="rId7" Type="http://schemas.openxmlformats.org/officeDocument/2006/relationships/image" Target="../media/image49.png"/><Relationship Id="rId12" Type="http://schemas.openxmlformats.org/officeDocument/2006/relationships/image" Target="../media/image5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2.png"/><Relationship Id="rId5" Type="http://schemas.openxmlformats.org/officeDocument/2006/relationships/hyperlink" Target="https://www.instagram.com/f.hodakanosato/" TargetMode="External"/><Relationship Id="rId10" Type="http://schemas.openxmlformats.org/officeDocument/2006/relationships/hyperlink" Target="https://www.youtube.com/channel/UC3lIEic00Oi7Gxkjio2iMqQ" TargetMode="External"/><Relationship Id="rId4" Type="http://schemas.openxmlformats.org/officeDocument/2006/relationships/image" Target="../media/image47.png"/><Relationship Id="rId9" Type="http://schemas.openxmlformats.org/officeDocument/2006/relationships/image" Target="../media/image51.jpeg"/></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186490" y="1994694"/>
            <a:ext cx="6932836" cy="5987449"/>
          </a:xfrm>
          <a:custGeom>
            <a:avLst/>
            <a:gdLst/>
            <a:ahLst/>
            <a:cxnLst/>
            <a:rect l="l" t="t" r="r" b="b"/>
            <a:pathLst>
              <a:path w="6932836" h="5987449">
                <a:moveTo>
                  <a:pt x="0" y="0"/>
                </a:moveTo>
                <a:lnTo>
                  <a:pt x="6932836" y="0"/>
                </a:lnTo>
                <a:lnTo>
                  <a:pt x="6932836" y="5987449"/>
                </a:lnTo>
                <a:lnTo>
                  <a:pt x="0" y="5987449"/>
                </a:lnTo>
                <a:lnTo>
                  <a:pt x="0" y="0"/>
                </a:lnTo>
                <a:close/>
              </a:path>
            </a:pathLst>
          </a:custGeom>
          <a:blipFill>
            <a:blip r:embed="rId3">
              <a:extLst>
                <a:ext uri="{28A0092B-C50C-407E-A947-70E740481C1C}">
                  <a14:useLocalDpi xmlns:a14="http://schemas.microsoft.com/office/drawing/2010/main"/>
                </a:ext>
              </a:extLst>
            </a:blip>
            <a:stretch>
              <a:fillRect/>
            </a:stretch>
          </a:blipFill>
        </p:spPr>
        <p:txBody>
          <a:bodyPr/>
          <a:lstStyle/>
          <a:p>
            <a:endParaRPr lang="ja-JP" altLang="en-US" dirty="0"/>
          </a:p>
        </p:txBody>
      </p:sp>
      <p:pic>
        <p:nvPicPr>
          <p:cNvPr id="5" name="図 4">
            <a:extLst>
              <a:ext uri="{FF2B5EF4-FFF2-40B4-BE49-F238E27FC236}">
                <a16:creationId xmlns:a16="http://schemas.microsoft.com/office/drawing/2014/main" id="{0EA14776-70DF-26DE-2820-B8FA37DC1A0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2128851" y="7277100"/>
            <a:ext cx="5590691" cy="23072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6"/>
          <p:cNvSpPr/>
          <p:nvPr/>
        </p:nvSpPr>
        <p:spPr>
          <a:xfrm>
            <a:off x="0" y="1238250"/>
            <a:ext cx="18288000" cy="0"/>
          </a:xfrm>
          <a:prstGeom prst="line">
            <a:avLst/>
          </a:prstGeom>
          <a:ln w="38100" cap="flat">
            <a:solidFill>
              <a:srgbClr val="AEA29D"/>
            </a:solidFill>
            <a:prstDash val="solid"/>
            <a:headEnd type="none" w="sm" len="sm"/>
            <a:tailEnd type="none" w="sm" len="sm"/>
          </a:ln>
        </p:spPr>
        <p:txBody>
          <a:bodyPr/>
          <a:lstStyle/>
          <a:p>
            <a:endParaRPr lang="ja-JP" altLang="en-US">
              <a:latin typeface="游明朝" panose="02020400000000000000" pitchFamily="18" charset="-128"/>
              <a:ea typeface="游明朝" panose="02020400000000000000" pitchFamily="18" charset="-128"/>
            </a:endParaRPr>
          </a:p>
        </p:txBody>
      </p:sp>
      <p:sp>
        <p:nvSpPr>
          <p:cNvPr id="7" name="TextBox 7"/>
          <p:cNvSpPr txBox="1"/>
          <p:nvPr/>
        </p:nvSpPr>
        <p:spPr>
          <a:xfrm>
            <a:off x="1398496" y="2795920"/>
            <a:ext cx="11326904" cy="1622688"/>
          </a:xfrm>
          <a:prstGeom prst="rect">
            <a:avLst/>
          </a:prstGeom>
        </p:spPr>
        <p:txBody>
          <a:bodyPr wrap="square" lIns="0" tIns="0" rIns="0" bIns="0" rtlCol="0" anchor="t">
            <a:spAutoFit/>
          </a:bodyPr>
          <a:lstStyle/>
          <a:p>
            <a:pPr>
              <a:lnSpc>
                <a:spcPts val="3230"/>
              </a:lnSpc>
            </a:pPr>
            <a:r>
              <a:rPr lang="ja-JP" altLang="en-US" sz="2200" spc="342" dirty="0">
                <a:solidFill>
                  <a:srgbClr val="241E17"/>
                </a:solidFill>
                <a:latin typeface="游明朝" panose="02020400000000000000" pitchFamily="18" charset="-128"/>
                <a:ea typeface="游明朝" panose="02020400000000000000" pitchFamily="18" charset="-128"/>
              </a:rPr>
              <a:t>里親登録を検討している方に向けての事前のガイダンスや新たに里親登録を目指す方への研修等を行っています。</a:t>
            </a:r>
            <a:endParaRPr lang="en-US" altLang="ja-JP" sz="2200" spc="342" dirty="0">
              <a:solidFill>
                <a:srgbClr val="241E17"/>
              </a:solidFill>
              <a:latin typeface="游明朝" panose="02020400000000000000" pitchFamily="18" charset="-128"/>
              <a:ea typeface="游明朝" panose="02020400000000000000" pitchFamily="18" charset="-128"/>
            </a:endParaRPr>
          </a:p>
          <a:p>
            <a:pPr>
              <a:lnSpc>
                <a:spcPts val="3230"/>
              </a:lnSpc>
            </a:pPr>
            <a:r>
              <a:rPr lang="ja-JP" altLang="en-US" sz="2200" spc="342" dirty="0">
                <a:solidFill>
                  <a:srgbClr val="241E17"/>
                </a:solidFill>
                <a:latin typeface="游明朝" panose="02020400000000000000" pitchFamily="18" charset="-128"/>
                <a:ea typeface="游明朝" panose="02020400000000000000" pitchFamily="18" charset="-128"/>
              </a:rPr>
              <a:t>ガイダンスの資料は、里親登録後、子どもの委託後も繰り返し何度でも見返せるものを目指し、絵本のような世界観を大切に作成しています。</a:t>
            </a:r>
            <a:endParaRPr lang="en-US" altLang="ja-JP" sz="2200" spc="342" dirty="0">
              <a:solidFill>
                <a:srgbClr val="241E17"/>
              </a:solidFill>
              <a:latin typeface="游明朝" panose="02020400000000000000" pitchFamily="18" charset="-128"/>
              <a:ea typeface="游明朝" panose="02020400000000000000" pitchFamily="18" charset="-128"/>
            </a:endParaRPr>
          </a:p>
        </p:txBody>
      </p:sp>
      <p:sp>
        <p:nvSpPr>
          <p:cNvPr id="8" name="TextBox 8"/>
          <p:cNvSpPr txBox="1"/>
          <p:nvPr/>
        </p:nvSpPr>
        <p:spPr>
          <a:xfrm>
            <a:off x="1398496" y="459258"/>
            <a:ext cx="15491009" cy="538609"/>
          </a:xfrm>
          <a:prstGeom prst="rect">
            <a:avLst/>
          </a:prstGeom>
        </p:spPr>
        <p:txBody>
          <a:bodyPr lIns="0" tIns="0" rIns="0" bIns="0" rtlCol="0" anchor="t">
            <a:spAutoFit/>
          </a:bodyPr>
          <a:lstStyle/>
          <a:p>
            <a:pPr>
              <a:lnSpc>
                <a:spcPts val="4199"/>
              </a:lnSpc>
            </a:pPr>
            <a:r>
              <a:rPr lang="en-US" sz="3600" spc="299" dirty="0">
                <a:solidFill>
                  <a:srgbClr val="241E17"/>
                </a:solidFill>
                <a:latin typeface="游明朝" panose="02020400000000000000" pitchFamily="18" charset="-128"/>
                <a:ea typeface="游明朝" panose="02020400000000000000" pitchFamily="18" charset="-128"/>
              </a:rPr>
              <a:t>０</a:t>
            </a:r>
            <a:r>
              <a:rPr lang="ja-JP" altLang="en-US" sz="3600" spc="299" dirty="0">
                <a:solidFill>
                  <a:srgbClr val="241E17"/>
                </a:solidFill>
                <a:latin typeface="游明朝" panose="02020400000000000000" pitchFamily="18" charset="-128"/>
                <a:ea typeface="游明朝" panose="02020400000000000000" pitchFamily="18" charset="-128"/>
              </a:rPr>
              <a:t>５</a:t>
            </a:r>
            <a:r>
              <a:rPr lang="en-US" sz="3600" spc="299" dirty="0">
                <a:solidFill>
                  <a:srgbClr val="241E17"/>
                </a:solidFill>
                <a:latin typeface="游明朝" panose="02020400000000000000" pitchFamily="18" charset="-128"/>
                <a:ea typeface="游明朝" panose="02020400000000000000" pitchFamily="18" charset="-128"/>
              </a:rPr>
              <a:t>．</a:t>
            </a:r>
            <a:r>
              <a:rPr lang="ja-JP" altLang="en-US" sz="3600" spc="299" dirty="0">
                <a:solidFill>
                  <a:srgbClr val="241E17"/>
                </a:solidFill>
                <a:latin typeface="游明朝" panose="02020400000000000000" pitchFamily="18" charset="-128"/>
                <a:ea typeface="游明朝" panose="02020400000000000000" pitchFamily="18" charset="-128"/>
              </a:rPr>
              <a:t>ガイダンス、里親登録研修</a:t>
            </a:r>
            <a:endParaRPr lang="en-US" sz="3600" spc="299" dirty="0">
              <a:solidFill>
                <a:srgbClr val="241E17"/>
              </a:solidFill>
              <a:latin typeface="游明朝" panose="02020400000000000000" pitchFamily="18" charset="-128"/>
              <a:ea typeface="游明朝" panose="02020400000000000000" pitchFamily="18" charset="-128"/>
            </a:endParaRPr>
          </a:p>
        </p:txBody>
      </p:sp>
      <p:sp>
        <p:nvSpPr>
          <p:cNvPr id="9" name="TextBox 9"/>
          <p:cNvSpPr txBox="1"/>
          <p:nvPr/>
        </p:nvSpPr>
        <p:spPr>
          <a:xfrm>
            <a:off x="3733800" y="9196971"/>
            <a:ext cx="3072894" cy="410818"/>
          </a:xfrm>
          <a:prstGeom prst="rect">
            <a:avLst/>
          </a:prstGeom>
        </p:spPr>
        <p:txBody>
          <a:bodyPr wrap="square" lIns="0" tIns="0" rIns="0" bIns="0" rtlCol="0" anchor="t">
            <a:spAutoFit/>
          </a:bodyPr>
          <a:lstStyle/>
          <a:p>
            <a:pPr>
              <a:lnSpc>
                <a:spcPts val="3400"/>
              </a:lnSpc>
            </a:pPr>
            <a:r>
              <a:rPr lang="ja-JP" altLang="en-US" sz="2400" spc="360" dirty="0">
                <a:solidFill>
                  <a:srgbClr val="241E17"/>
                </a:solidFill>
                <a:latin typeface="游明朝" panose="02020400000000000000" pitchFamily="18" charset="-128"/>
                <a:ea typeface="游明朝" panose="02020400000000000000" pitchFamily="18" charset="-128"/>
              </a:rPr>
              <a:t>里親ガイダンス</a:t>
            </a:r>
            <a:endParaRPr lang="en-US" spc="360" dirty="0">
              <a:solidFill>
                <a:srgbClr val="241E17"/>
              </a:solidFill>
              <a:latin typeface="游明朝" panose="02020400000000000000" pitchFamily="18" charset="-128"/>
              <a:ea typeface="游明朝" panose="02020400000000000000" pitchFamily="18" charset="-128"/>
            </a:endParaRPr>
          </a:p>
        </p:txBody>
      </p:sp>
      <p:sp>
        <p:nvSpPr>
          <p:cNvPr id="11" name="TextBox 11"/>
          <p:cNvSpPr txBox="1"/>
          <p:nvPr/>
        </p:nvSpPr>
        <p:spPr>
          <a:xfrm>
            <a:off x="11669599" y="9196971"/>
            <a:ext cx="2540692" cy="410818"/>
          </a:xfrm>
          <a:prstGeom prst="rect">
            <a:avLst/>
          </a:prstGeom>
        </p:spPr>
        <p:txBody>
          <a:bodyPr wrap="square" lIns="0" tIns="0" rIns="0" bIns="0" rtlCol="0" anchor="t">
            <a:spAutoFit/>
          </a:bodyPr>
          <a:lstStyle/>
          <a:p>
            <a:pPr>
              <a:lnSpc>
                <a:spcPts val="3400"/>
              </a:lnSpc>
            </a:pPr>
            <a:r>
              <a:rPr lang="ja-JP" altLang="en-US" sz="2400" spc="360" dirty="0">
                <a:solidFill>
                  <a:srgbClr val="241E17"/>
                </a:solidFill>
                <a:latin typeface="游明朝" panose="02020400000000000000" pitchFamily="18" charset="-128"/>
                <a:ea typeface="游明朝" panose="02020400000000000000" pitchFamily="18" charset="-128"/>
              </a:rPr>
              <a:t>里親登録前研修</a:t>
            </a:r>
            <a:endParaRPr lang="en-US" sz="2400" spc="360" dirty="0">
              <a:solidFill>
                <a:srgbClr val="241E17"/>
              </a:solidFill>
              <a:latin typeface="游明朝" panose="02020400000000000000" pitchFamily="18" charset="-128"/>
              <a:ea typeface="游明朝" panose="02020400000000000000" pitchFamily="18" charset="-128"/>
            </a:endParaRPr>
          </a:p>
        </p:txBody>
      </p:sp>
      <p:sp>
        <p:nvSpPr>
          <p:cNvPr id="13" name="TextBox 13"/>
          <p:cNvSpPr txBox="1"/>
          <p:nvPr/>
        </p:nvSpPr>
        <p:spPr>
          <a:xfrm>
            <a:off x="1415702" y="1866680"/>
            <a:ext cx="7426509" cy="544508"/>
          </a:xfrm>
          <a:prstGeom prst="rect">
            <a:avLst/>
          </a:prstGeom>
        </p:spPr>
        <p:txBody>
          <a:bodyPr lIns="0" tIns="0" rIns="0" bIns="0" rtlCol="0" anchor="t">
            <a:spAutoFit/>
          </a:bodyPr>
          <a:lstStyle/>
          <a:p>
            <a:pPr>
              <a:lnSpc>
                <a:spcPts val="4479"/>
              </a:lnSpc>
            </a:pPr>
            <a:r>
              <a:rPr lang="ja-JP" altLang="en-US" sz="2800" spc="319" dirty="0">
                <a:solidFill>
                  <a:srgbClr val="241E17"/>
                </a:solidFill>
                <a:latin typeface="游明朝" panose="02020400000000000000" pitchFamily="18" charset="-128"/>
                <a:ea typeface="游明朝" panose="02020400000000000000" pitchFamily="18" charset="-128"/>
              </a:rPr>
              <a:t>里親になるということ・・・</a:t>
            </a:r>
            <a:endParaRPr lang="en-US" sz="2800" spc="319" dirty="0">
              <a:solidFill>
                <a:srgbClr val="241E17"/>
              </a:solidFill>
              <a:latin typeface="游明朝" panose="02020400000000000000" pitchFamily="18" charset="-128"/>
              <a:ea typeface="游明朝" panose="02020400000000000000" pitchFamily="18" charset="-128"/>
            </a:endParaRPr>
          </a:p>
        </p:txBody>
      </p:sp>
      <p:pic>
        <p:nvPicPr>
          <p:cNvPr id="14" name="図 13">
            <a:extLst>
              <a:ext uri="{FF2B5EF4-FFF2-40B4-BE49-F238E27FC236}">
                <a16:creationId xmlns:a16="http://schemas.microsoft.com/office/drawing/2014/main" id="{ED026F99-E8FF-293C-7F06-DBCFC1FD3A8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415702" y="4838699"/>
            <a:ext cx="7081787" cy="4314645"/>
          </a:xfrm>
          <a:prstGeom prst="rect">
            <a:avLst/>
          </a:prstGeom>
        </p:spPr>
      </p:pic>
      <p:pic>
        <p:nvPicPr>
          <p:cNvPr id="16" name="図 15">
            <a:extLst>
              <a:ext uri="{FF2B5EF4-FFF2-40B4-BE49-F238E27FC236}">
                <a16:creationId xmlns:a16="http://schemas.microsoft.com/office/drawing/2014/main" id="{8D02570A-0E70-335E-CA44-5E713FA445ED}"/>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tretch>
            <a:fillRect/>
          </a:stretch>
        </p:blipFill>
        <p:spPr>
          <a:xfrm>
            <a:off x="14097000" y="1790899"/>
            <a:ext cx="1407422" cy="2638915"/>
          </a:xfrm>
          <a:prstGeom prst="rect">
            <a:avLst/>
          </a:prstGeom>
        </p:spPr>
      </p:pic>
      <p:pic>
        <p:nvPicPr>
          <p:cNvPr id="2" name="図 1">
            <a:extLst>
              <a:ext uri="{FF2B5EF4-FFF2-40B4-BE49-F238E27FC236}">
                <a16:creationId xmlns:a16="http://schemas.microsoft.com/office/drawing/2014/main" id="{A070363E-3AAB-38F6-7B2F-EFD9E32F851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10800000">
            <a:off x="9047669" y="4808570"/>
            <a:ext cx="7784552" cy="4344349"/>
          </a:xfrm>
          <a:prstGeom prst="rect">
            <a:avLst/>
          </a:prstGeom>
        </p:spPr>
      </p:pic>
    </p:spTree>
    <p:extLst>
      <p:ext uri="{BB962C8B-B14F-4D97-AF65-F5344CB8AC3E}">
        <p14:creationId xmlns:p14="http://schemas.microsoft.com/office/powerpoint/2010/main" val="108814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ja-JP" altLang="en-US" dirty="0">
              <a:latin typeface="游明朝" panose="02020400000000000000" pitchFamily="18" charset="-128"/>
              <a:ea typeface="游明朝" panose="02020400000000000000" pitchFamily="18" charset="-128"/>
            </a:endParaRPr>
          </a:p>
        </p:txBody>
      </p:sp>
      <p:sp>
        <p:nvSpPr>
          <p:cNvPr id="3" name="AutoShape 3"/>
          <p:cNvSpPr/>
          <p:nvPr/>
        </p:nvSpPr>
        <p:spPr>
          <a:xfrm>
            <a:off x="0" y="1238250"/>
            <a:ext cx="18288000" cy="0"/>
          </a:xfrm>
          <a:prstGeom prst="line">
            <a:avLst/>
          </a:prstGeom>
          <a:ln w="38100" cap="flat">
            <a:solidFill>
              <a:srgbClr val="FFFFFF"/>
            </a:solidFill>
            <a:prstDash val="solid"/>
            <a:headEnd type="none" w="sm" len="sm"/>
            <a:tailEnd type="none" w="sm" len="sm"/>
          </a:ln>
        </p:spPr>
        <p:txBody>
          <a:bodyPr/>
          <a:lstStyle/>
          <a:p>
            <a:endParaRPr lang="ja-JP" altLang="en-US">
              <a:latin typeface="游明朝" panose="02020400000000000000" pitchFamily="18" charset="-128"/>
              <a:ea typeface="游明朝" panose="02020400000000000000" pitchFamily="18" charset="-128"/>
            </a:endParaRPr>
          </a:p>
        </p:txBody>
      </p:sp>
      <p:sp>
        <p:nvSpPr>
          <p:cNvPr id="4" name="TextBox 4"/>
          <p:cNvSpPr txBox="1"/>
          <p:nvPr/>
        </p:nvSpPr>
        <p:spPr>
          <a:xfrm>
            <a:off x="1371600" y="477639"/>
            <a:ext cx="15288473" cy="500137"/>
          </a:xfrm>
          <a:prstGeom prst="rect">
            <a:avLst/>
          </a:prstGeom>
        </p:spPr>
        <p:txBody>
          <a:bodyPr lIns="0" tIns="0" rIns="0" bIns="0" rtlCol="0" anchor="t">
            <a:spAutoFit/>
          </a:bodyPr>
          <a:lstStyle/>
          <a:p>
            <a:pPr>
              <a:lnSpc>
                <a:spcPts val="3919"/>
              </a:lnSpc>
            </a:pPr>
            <a:r>
              <a:rPr lang="en-US" sz="3600" spc="279" dirty="0">
                <a:solidFill>
                  <a:srgbClr val="FFFFFF"/>
                </a:solidFill>
                <a:latin typeface="游明朝" panose="02020400000000000000" pitchFamily="18" charset="-128"/>
                <a:ea typeface="游明朝" panose="02020400000000000000" pitchFamily="18" charset="-128"/>
              </a:rPr>
              <a:t>０</a:t>
            </a:r>
            <a:r>
              <a:rPr lang="en-US" altLang="ja-JP" sz="3600" spc="279" dirty="0">
                <a:solidFill>
                  <a:srgbClr val="FFFFFF"/>
                </a:solidFill>
                <a:latin typeface="游明朝" panose="02020400000000000000" pitchFamily="18" charset="-128"/>
                <a:ea typeface="游明朝" panose="02020400000000000000" pitchFamily="18" charset="-128"/>
              </a:rPr>
              <a:t>6</a:t>
            </a:r>
            <a:r>
              <a:rPr lang="en-US" sz="3600" spc="279" dirty="0">
                <a:solidFill>
                  <a:srgbClr val="FFFFFF"/>
                </a:solidFill>
                <a:latin typeface="游明朝" panose="02020400000000000000" pitchFamily="18" charset="-128"/>
                <a:ea typeface="游明朝" panose="02020400000000000000" pitchFamily="18" charset="-128"/>
              </a:rPr>
              <a:t>．マッチング支援</a:t>
            </a:r>
          </a:p>
        </p:txBody>
      </p:sp>
      <p:sp>
        <p:nvSpPr>
          <p:cNvPr id="5" name="TextBox 5"/>
          <p:cNvSpPr txBox="1"/>
          <p:nvPr/>
        </p:nvSpPr>
        <p:spPr>
          <a:xfrm>
            <a:off x="1694044" y="3379421"/>
            <a:ext cx="11717156" cy="1494448"/>
          </a:xfrm>
          <a:prstGeom prst="rect">
            <a:avLst/>
          </a:prstGeom>
        </p:spPr>
        <p:txBody>
          <a:bodyPr wrap="square" lIns="0" tIns="0" rIns="0" bIns="0" rtlCol="0" anchor="t">
            <a:spAutoFit/>
          </a:bodyPr>
          <a:lstStyle/>
          <a:p>
            <a:pPr>
              <a:lnSpc>
                <a:spcPts val="4000"/>
              </a:lnSpc>
            </a:pPr>
            <a:r>
              <a:rPr lang="en-US" sz="2400" spc="200" dirty="0" err="1">
                <a:solidFill>
                  <a:srgbClr val="FFFFFF"/>
                </a:solidFill>
                <a:latin typeface="游明朝" panose="02020400000000000000" pitchFamily="18" charset="-128"/>
                <a:ea typeface="游明朝" panose="02020400000000000000" pitchFamily="18" charset="-128"/>
              </a:rPr>
              <a:t>児童相談所（主に東部児童相談所）でのインテーク面接や</a:t>
            </a:r>
            <a:r>
              <a:rPr lang="ja-JP" altLang="en-US" sz="2400" spc="200" dirty="0">
                <a:solidFill>
                  <a:srgbClr val="FFFFFF"/>
                </a:solidFill>
                <a:latin typeface="游明朝" panose="02020400000000000000" pitchFamily="18" charset="-128"/>
                <a:ea typeface="游明朝" panose="02020400000000000000" pitchFamily="18" charset="-128"/>
              </a:rPr>
              <a:t>家庭訪問</a:t>
            </a:r>
            <a:r>
              <a:rPr lang="en-US" sz="2400" spc="200" dirty="0">
                <a:solidFill>
                  <a:srgbClr val="FFFFFF"/>
                </a:solidFill>
                <a:latin typeface="游明朝" panose="02020400000000000000" pitchFamily="18" charset="-128"/>
                <a:ea typeface="游明朝" panose="02020400000000000000" pitchFamily="18" charset="-128"/>
              </a:rPr>
              <a:t>、</a:t>
            </a:r>
            <a:r>
              <a:rPr lang="en-US" sz="2400" spc="200" dirty="0" err="1">
                <a:solidFill>
                  <a:srgbClr val="FFFFFF"/>
                </a:solidFill>
                <a:latin typeface="游明朝" panose="02020400000000000000" pitchFamily="18" charset="-128"/>
                <a:ea typeface="游明朝" panose="02020400000000000000" pitchFamily="18" charset="-128"/>
              </a:rPr>
              <a:t>委託のコーディネートや仕組みづくりを通じて、かけがえのない出会い（マッチング）のための支援をしています</a:t>
            </a:r>
            <a:r>
              <a:rPr lang="en-US" sz="2400" spc="200" dirty="0">
                <a:solidFill>
                  <a:srgbClr val="FFFFFF"/>
                </a:solidFill>
                <a:latin typeface="游明朝" panose="02020400000000000000" pitchFamily="18" charset="-128"/>
                <a:ea typeface="游明朝" panose="02020400000000000000" pitchFamily="18" charset="-128"/>
              </a:rPr>
              <a:t>。</a:t>
            </a:r>
          </a:p>
        </p:txBody>
      </p:sp>
      <p:sp>
        <p:nvSpPr>
          <p:cNvPr id="6" name="TextBox 6"/>
          <p:cNvSpPr txBox="1"/>
          <p:nvPr/>
        </p:nvSpPr>
        <p:spPr>
          <a:xfrm>
            <a:off x="1694044" y="2090371"/>
            <a:ext cx="9396948" cy="699294"/>
          </a:xfrm>
          <a:prstGeom prst="rect">
            <a:avLst/>
          </a:prstGeom>
        </p:spPr>
        <p:txBody>
          <a:bodyPr lIns="0" tIns="0" rIns="0" bIns="0" rtlCol="0" anchor="t">
            <a:spAutoFit/>
          </a:bodyPr>
          <a:lstStyle/>
          <a:p>
            <a:pPr>
              <a:lnSpc>
                <a:spcPts val="5950"/>
              </a:lnSpc>
            </a:pPr>
            <a:r>
              <a:rPr lang="en-US" sz="3500" spc="630" dirty="0" err="1">
                <a:solidFill>
                  <a:srgbClr val="FFFFFF"/>
                </a:solidFill>
                <a:latin typeface="游明朝" panose="02020400000000000000" pitchFamily="18" charset="-128"/>
                <a:ea typeface="游明朝" panose="02020400000000000000" pitchFamily="18" charset="-128"/>
              </a:rPr>
              <a:t>かけがえのない出会いのために</a:t>
            </a:r>
            <a:endParaRPr lang="en-US" sz="3500" spc="630" dirty="0">
              <a:solidFill>
                <a:srgbClr val="FFFFFF"/>
              </a:solidFill>
              <a:latin typeface="游明朝" panose="02020400000000000000" pitchFamily="18" charset="-128"/>
              <a:ea typeface="游明朝" panose="02020400000000000000" pitchFamily="18" charset="-128"/>
            </a:endParaRPr>
          </a:p>
        </p:txBody>
      </p:sp>
      <p:sp>
        <p:nvSpPr>
          <p:cNvPr id="7" name="TextBox 7"/>
          <p:cNvSpPr txBox="1"/>
          <p:nvPr/>
        </p:nvSpPr>
        <p:spPr>
          <a:xfrm>
            <a:off x="8153400" y="7228205"/>
            <a:ext cx="9532086" cy="2081019"/>
          </a:xfrm>
          <a:prstGeom prst="rect">
            <a:avLst/>
          </a:prstGeom>
        </p:spPr>
        <p:txBody>
          <a:bodyPr wrap="square" lIns="0" tIns="0" rIns="0" bIns="0" rtlCol="0" anchor="t">
            <a:spAutoFit/>
          </a:bodyPr>
          <a:lstStyle/>
          <a:p>
            <a:pPr>
              <a:lnSpc>
                <a:spcPts val="5599"/>
              </a:lnSpc>
            </a:pPr>
            <a:r>
              <a:rPr lang="en-US" sz="3200" spc="279" dirty="0" err="1">
                <a:solidFill>
                  <a:srgbClr val="FFFFFF"/>
                </a:solidFill>
                <a:latin typeface="游明朝" panose="02020400000000000000" pitchFamily="18" charset="-128"/>
                <a:ea typeface="游明朝" panose="02020400000000000000" pitchFamily="18" charset="-128"/>
              </a:rPr>
              <a:t>あなたが居てくれるだけでうれしいよ</a:t>
            </a:r>
            <a:endParaRPr lang="en-US" sz="3200" spc="279" dirty="0">
              <a:solidFill>
                <a:srgbClr val="FFFFFF"/>
              </a:solidFill>
              <a:latin typeface="游明朝" panose="02020400000000000000" pitchFamily="18" charset="-128"/>
              <a:ea typeface="游明朝" panose="02020400000000000000" pitchFamily="18" charset="-128"/>
            </a:endParaRPr>
          </a:p>
          <a:p>
            <a:pPr>
              <a:lnSpc>
                <a:spcPts val="5599"/>
              </a:lnSpc>
            </a:pPr>
            <a:r>
              <a:rPr lang="en-US" sz="3200" spc="279" dirty="0" err="1">
                <a:solidFill>
                  <a:srgbClr val="FFFFFF"/>
                </a:solidFill>
                <a:latin typeface="游明朝" panose="02020400000000000000" pitchFamily="18" charset="-128"/>
                <a:ea typeface="游明朝" panose="02020400000000000000" pitchFamily="18" charset="-128"/>
              </a:rPr>
              <a:t>あなたと家族になれて</a:t>
            </a:r>
            <a:endParaRPr lang="en-US" sz="3200" spc="279" dirty="0">
              <a:solidFill>
                <a:srgbClr val="FFFFFF"/>
              </a:solidFill>
              <a:latin typeface="游明朝" panose="02020400000000000000" pitchFamily="18" charset="-128"/>
              <a:ea typeface="游明朝" panose="02020400000000000000" pitchFamily="18" charset="-128"/>
            </a:endParaRPr>
          </a:p>
          <a:p>
            <a:pPr>
              <a:lnSpc>
                <a:spcPts val="5599"/>
              </a:lnSpc>
            </a:pPr>
            <a:r>
              <a:rPr lang="en-US" sz="3200" spc="279" dirty="0" err="1">
                <a:solidFill>
                  <a:srgbClr val="FFFFFF"/>
                </a:solidFill>
                <a:latin typeface="游明朝" panose="02020400000000000000" pitchFamily="18" charset="-128"/>
                <a:ea typeface="游明朝" panose="02020400000000000000" pitchFamily="18" charset="-128"/>
              </a:rPr>
              <a:t>それだけで</a:t>
            </a:r>
            <a:r>
              <a:rPr lang="en-US" sz="3200" spc="279" dirty="0">
                <a:solidFill>
                  <a:srgbClr val="FFFFFF"/>
                </a:solidFill>
                <a:latin typeface="游明朝" panose="02020400000000000000" pitchFamily="18" charset="-128"/>
                <a:ea typeface="游明朝" panose="02020400000000000000" pitchFamily="18" charset="-128"/>
              </a:rPr>
              <a:t>　</a:t>
            </a:r>
            <a:r>
              <a:rPr lang="en-US" sz="3200" spc="279" dirty="0" err="1">
                <a:solidFill>
                  <a:srgbClr val="FFFFFF"/>
                </a:solidFill>
                <a:latin typeface="游明朝" panose="02020400000000000000" pitchFamily="18" charset="-128"/>
                <a:ea typeface="游明朝" panose="02020400000000000000" pitchFamily="18" charset="-128"/>
              </a:rPr>
              <a:t>とってもとってもうれしいよ</a:t>
            </a:r>
            <a:endParaRPr lang="en-US" sz="3200" spc="279" dirty="0">
              <a:solidFill>
                <a:srgbClr val="FFFFFF"/>
              </a:solidFill>
              <a:latin typeface="游明朝" panose="02020400000000000000" pitchFamily="18" charset="-128"/>
              <a:ea typeface="游明朝" panose="02020400000000000000" pitchFamily="18" charset="-128"/>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9F70D4-741E-F5D7-C09C-C73ED9A305B1}"/>
            </a:ext>
          </a:extLst>
        </p:cNvPr>
        <p:cNvGrpSpPr/>
        <p:nvPr/>
      </p:nvGrpSpPr>
      <p:grpSpPr>
        <a:xfrm>
          <a:off x="0" y="0"/>
          <a:ext cx="0" cy="0"/>
          <a:chOff x="0" y="0"/>
          <a:chExt cx="0" cy="0"/>
        </a:xfrm>
      </p:grpSpPr>
      <p:sp>
        <p:nvSpPr>
          <p:cNvPr id="6" name="AutoShape 6">
            <a:extLst>
              <a:ext uri="{FF2B5EF4-FFF2-40B4-BE49-F238E27FC236}">
                <a16:creationId xmlns:a16="http://schemas.microsoft.com/office/drawing/2014/main" id="{2F27E3CF-E048-CD99-A2DF-2C6140AB838B}"/>
              </a:ext>
            </a:extLst>
          </p:cNvPr>
          <p:cNvSpPr/>
          <p:nvPr/>
        </p:nvSpPr>
        <p:spPr>
          <a:xfrm>
            <a:off x="0" y="1238250"/>
            <a:ext cx="18288000" cy="0"/>
          </a:xfrm>
          <a:prstGeom prst="line">
            <a:avLst/>
          </a:prstGeom>
          <a:ln w="38100" cap="flat">
            <a:solidFill>
              <a:srgbClr val="AEA29D"/>
            </a:solidFill>
            <a:prstDash val="solid"/>
            <a:headEnd type="none" w="sm" len="sm"/>
            <a:tailEnd type="none" w="sm" len="sm"/>
          </a:ln>
        </p:spPr>
        <p:txBody>
          <a:bodyPr/>
          <a:lstStyle/>
          <a:p>
            <a:endParaRPr lang="ja-JP" altLang="en-US">
              <a:latin typeface="游明朝" panose="02020400000000000000" pitchFamily="18" charset="-128"/>
              <a:ea typeface="游明朝" panose="02020400000000000000" pitchFamily="18" charset="-128"/>
            </a:endParaRPr>
          </a:p>
        </p:txBody>
      </p:sp>
      <p:sp>
        <p:nvSpPr>
          <p:cNvPr id="11" name="TextBox 11">
            <a:extLst>
              <a:ext uri="{FF2B5EF4-FFF2-40B4-BE49-F238E27FC236}">
                <a16:creationId xmlns:a16="http://schemas.microsoft.com/office/drawing/2014/main" id="{162F2557-799A-1860-157F-B9DE5314F545}"/>
              </a:ext>
            </a:extLst>
          </p:cNvPr>
          <p:cNvSpPr txBox="1"/>
          <p:nvPr/>
        </p:nvSpPr>
        <p:spPr>
          <a:xfrm>
            <a:off x="1398495" y="446900"/>
            <a:ext cx="15491009" cy="500137"/>
          </a:xfrm>
          <a:prstGeom prst="rect">
            <a:avLst/>
          </a:prstGeom>
        </p:spPr>
        <p:txBody>
          <a:bodyPr lIns="0" tIns="0" rIns="0" bIns="0" rtlCol="0" anchor="t">
            <a:spAutoFit/>
          </a:bodyPr>
          <a:lstStyle/>
          <a:p>
            <a:pPr>
              <a:lnSpc>
                <a:spcPts val="3919"/>
              </a:lnSpc>
            </a:pPr>
            <a:r>
              <a:rPr lang="ja-JP" altLang="en-US" sz="3600" spc="279" dirty="0">
                <a:solidFill>
                  <a:srgbClr val="241E17"/>
                </a:solidFill>
                <a:latin typeface="游明朝" panose="02020400000000000000" pitchFamily="18" charset="-128"/>
                <a:ea typeface="游明朝" panose="02020400000000000000" pitchFamily="18" charset="-128"/>
              </a:rPr>
              <a:t>０</a:t>
            </a:r>
            <a:r>
              <a:rPr lang="en-US" altLang="ja-JP" sz="3600" spc="279" dirty="0">
                <a:solidFill>
                  <a:srgbClr val="241E17"/>
                </a:solidFill>
                <a:latin typeface="游明朝" panose="02020400000000000000" pitchFamily="18" charset="-128"/>
                <a:ea typeface="游明朝" panose="02020400000000000000" pitchFamily="18" charset="-128"/>
              </a:rPr>
              <a:t>7</a:t>
            </a:r>
            <a:r>
              <a:rPr lang="en-US" sz="3600" spc="279" dirty="0">
                <a:solidFill>
                  <a:srgbClr val="241E17"/>
                </a:solidFill>
                <a:latin typeface="游明朝" panose="02020400000000000000" pitchFamily="18" charset="-128"/>
                <a:ea typeface="游明朝" panose="02020400000000000000" pitchFamily="18" charset="-128"/>
              </a:rPr>
              <a:t>．</a:t>
            </a:r>
            <a:r>
              <a:rPr lang="ja-JP" altLang="en-US" sz="3600" spc="279" dirty="0">
                <a:solidFill>
                  <a:srgbClr val="241E17"/>
                </a:solidFill>
                <a:latin typeface="游明朝" panose="02020400000000000000" pitchFamily="18" charset="-128"/>
                <a:ea typeface="游明朝" panose="02020400000000000000" pitchFamily="18" charset="-128"/>
              </a:rPr>
              <a:t>調整・調査業務</a:t>
            </a:r>
            <a:endParaRPr lang="en-US" sz="3600" spc="279" dirty="0">
              <a:solidFill>
                <a:srgbClr val="241E17"/>
              </a:solidFill>
              <a:latin typeface="游明朝" panose="02020400000000000000" pitchFamily="18" charset="-128"/>
              <a:ea typeface="游明朝" panose="02020400000000000000" pitchFamily="18" charset="-128"/>
            </a:endParaRPr>
          </a:p>
        </p:txBody>
      </p:sp>
      <p:sp>
        <p:nvSpPr>
          <p:cNvPr id="9" name="TextBox 2">
            <a:extLst>
              <a:ext uri="{FF2B5EF4-FFF2-40B4-BE49-F238E27FC236}">
                <a16:creationId xmlns:a16="http://schemas.microsoft.com/office/drawing/2014/main" id="{3E6F0FC5-AA48-78F5-6FC4-B7A3B661DF7B}"/>
              </a:ext>
            </a:extLst>
          </p:cNvPr>
          <p:cNvSpPr txBox="1"/>
          <p:nvPr/>
        </p:nvSpPr>
        <p:spPr>
          <a:xfrm>
            <a:off x="1676400" y="2212965"/>
            <a:ext cx="11887200" cy="1776577"/>
          </a:xfrm>
          <a:prstGeom prst="rect">
            <a:avLst/>
          </a:prstGeom>
        </p:spPr>
        <p:txBody>
          <a:bodyPr wrap="square" lIns="0" tIns="0" rIns="0" bIns="0" rtlCol="0" anchor="t">
            <a:spAutoFit/>
          </a:bodyPr>
          <a:lstStyle/>
          <a:p>
            <a:pPr>
              <a:lnSpc>
                <a:spcPts val="4784"/>
              </a:lnSpc>
            </a:pPr>
            <a:r>
              <a:rPr lang="ja-JP" altLang="en-US" sz="2800" spc="230" dirty="0">
                <a:solidFill>
                  <a:srgbClr val="241E17"/>
                </a:solidFill>
                <a:latin typeface="游明朝 Demibold" panose="02020600000000000000" pitchFamily="18" charset="-128"/>
                <a:ea typeface="游明朝 Demibold" panose="02020600000000000000" pitchFamily="18" charset="-128"/>
              </a:rPr>
              <a:t>レスパイト受け入れ調整</a:t>
            </a:r>
            <a:endParaRPr lang="en-US" altLang="ja-JP" sz="2800" spc="230" dirty="0">
              <a:solidFill>
                <a:srgbClr val="241E17"/>
              </a:solidFill>
              <a:latin typeface="游明朝 Demibold" panose="02020600000000000000" pitchFamily="18" charset="-128"/>
              <a:ea typeface="游明朝 Demibold" panose="02020600000000000000" pitchFamily="18" charset="-128"/>
            </a:endParaRPr>
          </a:p>
          <a:p>
            <a:pPr>
              <a:lnSpc>
                <a:spcPts val="4784"/>
              </a:lnSpc>
            </a:pPr>
            <a:r>
              <a:rPr lang="ja-JP" altLang="en-US" sz="2400" spc="230" dirty="0">
                <a:solidFill>
                  <a:srgbClr val="241E17"/>
                </a:solidFill>
                <a:latin typeface="游明朝" panose="02020400000000000000" pitchFamily="18" charset="-128"/>
                <a:ea typeface="游明朝" panose="02020400000000000000" pitchFamily="18" charset="-128"/>
              </a:rPr>
              <a:t>里親家庭における一時的な休息（レスパイト）の機会を確保するため、児童の一時預かりに関する受け入れ調整を行っています。</a:t>
            </a:r>
            <a:endParaRPr lang="en-US" altLang="ja-JP" sz="2400" spc="230" dirty="0">
              <a:solidFill>
                <a:srgbClr val="241E17"/>
              </a:solidFill>
              <a:latin typeface="游明朝" panose="02020400000000000000" pitchFamily="18" charset="-128"/>
              <a:ea typeface="游明朝" panose="02020400000000000000" pitchFamily="18" charset="-128"/>
            </a:endParaRPr>
          </a:p>
        </p:txBody>
      </p:sp>
      <p:sp>
        <p:nvSpPr>
          <p:cNvPr id="12" name="TextBox 2">
            <a:extLst>
              <a:ext uri="{FF2B5EF4-FFF2-40B4-BE49-F238E27FC236}">
                <a16:creationId xmlns:a16="http://schemas.microsoft.com/office/drawing/2014/main" id="{605C9F0D-0EDB-D524-3065-256EECB337F0}"/>
              </a:ext>
            </a:extLst>
          </p:cNvPr>
          <p:cNvSpPr txBox="1"/>
          <p:nvPr/>
        </p:nvSpPr>
        <p:spPr>
          <a:xfrm>
            <a:off x="1676400" y="5579809"/>
            <a:ext cx="11887200" cy="2392130"/>
          </a:xfrm>
          <a:prstGeom prst="rect">
            <a:avLst/>
          </a:prstGeom>
        </p:spPr>
        <p:txBody>
          <a:bodyPr wrap="square" lIns="0" tIns="0" rIns="0" bIns="0" rtlCol="0" anchor="t">
            <a:spAutoFit/>
          </a:bodyPr>
          <a:lstStyle/>
          <a:p>
            <a:pPr>
              <a:lnSpc>
                <a:spcPts val="4784"/>
              </a:lnSpc>
            </a:pPr>
            <a:r>
              <a:rPr lang="ja-JP" altLang="en-US" sz="2800" spc="230" dirty="0">
                <a:solidFill>
                  <a:srgbClr val="241E17"/>
                </a:solidFill>
                <a:latin typeface="游明朝 Demibold" panose="02020600000000000000" pitchFamily="18" charset="-128"/>
                <a:ea typeface="游明朝 Demibold" panose="02020600000000000000" pitchFamily="18" charset="-128"/>
              </a:rPr>
              <a:t>里親意向調査、現況調査の実施</a:t>
            </a:r>
            <a:endParaRPr lang="en-US" altLang="ja-JP" sz="2800" spc="230" dirty="0">
              <a:solidFill>
                <a:srgbClr val="241E17"/>
              </a:solidFill>
              <a:latin typeface="游明朝 Demibold" panose="02020600000000000000" pitchFamily="18" charset="-128"/>
              <a:ea typeface="游明朝 Demibold" panose="02020600000000000000" pitchFamily="18" charset="-128"/>
            </a:endParaRPr>
          </a:p>
          <a:p>
            <a:pPr>
              <a:lnSpc>
                <a:spcPts val="4784"/>
              </a:lnSpc>
            </a:pPr>
            <a:r>
              <a:rPr lang="ja-JP" altLang="en-US" sz="2400" spc="230" dirty="0">
                <a:solidFill>
                  <a:srgbClr val="241E17"/>
                </a:solidFill>
                <a:latin typeface="游明朝" panose="02020400000000000000" pitchFamily="18" charset="-128"/>
                <a:ea typeface="游明朝" panose="02020400000000000000" pitchFamily="18" charset="-128"/>
              </a:rPr>
              <a:t>里親家庭が安心して安定的に養育活動を継続できるよう、意向調査（年</a:t>
            </a:r>
            <a:r>
              <a:rPr lang="en-US" altLang="ja-JP" sz="2400" spc="230" dirty="0">
                <a:solidFill>
                  <a:srgbClr val="241E17"/>
                </a:solidFill>
                <a:latin typeface="游明朝" panose="02020400000000000000" pitchFamily="18" charset="-128"/>
                <a:ea typeface="游明朝" panose="02020400000000000000" pitchFamily="18" charset="-128"/>
              </a:rPr>
              <a:t>1</a:t>
            </a:r>
            <a:r>
              <a:rPr lang="ja-JP" altLang="en-US" sz="2400" spc="230" dirty="0">
                <a:solidFill>
                  <a:srgbClr val="241E17"/>
                </a:solidFill>
                <a:latin typeface="游明朝" panose="02020400000000000000" pitchFamily="18" charset="-128"/>
                <a:ea typeface="游明朝" panose="02020400000000000000" pitchFamily="18" charset="-128"/>
              </a:rPr>
              <a:t>回）や現況調査（年</a:t>
            </a:r>
            <a:r>
              <a:rPr lang="en-US" altLang="ja-JP" sz="2400" spc="230" dirty="0">
                <a:solidFill>
                  <a:srgbClr val="241E17"/>
                </a:solidFill>
                <a:latin typeface="游明朝" panose="02020400000000000000" pitchFamily="18" charset="-128"/>
                <a:ea typeface="游明朝" panose="02020400000000000000" pitchFamily="18" charset="-128"/>
              </a:rPr>
              <a:t>2</a:t>
            </a:r>
            <a:r>
              <a:rPr lang="ja-JP" altLang="en-US" sz="2400" spc="230" dirty="0">
                <a:solidFill>
                  <a:srgbClr val="241E17"/>
                </a:solidFill>
                <a:latin typeface="游明朝" panose="02020400000000000000" pitchFamily="18" charset="-128"/>
                <a:ea typeface="游明朝" panose="02020400000000000000" pitchFamily="18" charset="-128"/>
              </a:rPr>
              <a:t>回）を実施します。里親の希望や生活状況を把握し、今後の支援方針やマッチング等に活かすことを目的としています。</a:t>
            </a:r>
            <a:endParaRPr lang="en-US" altLang="ja-JP" sz="2400" spc="230" dirty="0">
              <a:solidFill>
                <a:srgbClr val="241E17"/>
              </a:solidFill>
              <a:latin typeface="游明朝" panose="02020400000000000000" pitchFamily="18" charset="-128"/>
              <a:ea typeface="游明朝" panose="02020400000000000000" pitchFamily="18" charset="-128"/>
            </a:endParaRPr>
          </a:p>
        </p:txBody>
      </p:sp>
      <p:pic>
        <p:nvPicPr>
          <p:cNvPr id="24" name="図 23">
            <a:extLst>
              <a:ext uri="{FF2B5EF4-FFF2-40B4-BE49-F238E27FC236}">
                <a16:creationId xmlns:a16="http://schemas.microsoft.com/office/drawing/2014/main" id="{3D16BA52-A39C-66A7-EA09-977F1F2C2EC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087600" y="3695700"/>
            <a:ext cx="2309336" cy="3578045"/>
          </a:xfrm>
          <a:prstGeom prst="rect">
            <a:avLst/>
          </a:prstGeom>
        </p:spPr>
      </p:pic>
    </p:spTree>
    <p:extLst>
      <p:ext uri="{BB962C8B-B14F-4D97-AF65-F5344CB8AC3E}">
        <p14:creationId xmlns:p14="http://schemas.microsoft.com/office/powerpoint/2010/main" val="1850936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E3E7ED11-7605-8DB4-3A25-671C6B7C3DB0}"/>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722838" y="3943771"/>
            <a:ext cx="3657217" cy="2779715"/>
          </a:xfrm>
          <a:prstGeom prst="rect">
            <a:avLst/>
          </a:prstGeom>
        </p:spPr>
      </p:pic>
      <p:sp>
        <p:nvSpPr>
          <p:cNvPr id="6" name="AutoShape 6"/>
          <p:cNvSpPr/>
          <p:nvPr/>
        </p:nvSpPr>
        <p:spPr>
          <a:xfrm>
            <a:off x="0" y="1238250"/>
            <a:ext cx="18288000" cy="0"/>
          </a:xfrm>
          <a:prstGeom prst="line">
            <a:avLst/>
          </a:prstGeom>
          <a:ln w="38100" cap="flat">
            <a:solidFill>
              <a:srgbClr val="AEA29D"/>
            </a:solidFill>
            <a:prstDash val="solid"/>
            <a:headEnd type="none" w="sm" len="sm"/>
            <a:tailEnd type="none" w="sm" len="sm"/>
          </a:ln>
        </p:spPr>
        <p:txBody>
          <a:bodyPr/>
          <a:lstStyle/>
          <a:p>
            <a:endParaRPr lang="ja-JP" altLang="en-US">
              <a:latin typeface="游明朝" panose="02020400000000000000" pitchFamily="18" charset="-128"/>
              <a:ea typeface="游明朝" panose="02020400000000000000" pitchFamily="18" charset="-128"/>
            </a:endParaRPr>
          </a:p>
        </p:txBody>
      </p:sp>
      <p:sp>
        <p:nvSpPr>
          <p:cNvPr id="11" name="TextBox 11"/>
          <p:cNvSpPr txBox="1"/>
          <p:nvPr/>
        </p:nvSpPr>
        <p:spPr>
          <a:xfrm>
            <a:off x="1398495" y="485664"/>
            <a:ext cx="15491009" cy="500137"/>
          </a:xfrm>
          <a:prstGeom prst="rect">
            <a:avLst/>
          </a:prstGeom>
        </p:spPr>
        <p:txBody>
          <a:bodyPr lIns="0" tIns="0" rIns="0" bIns="0" rtlCol="0" anchor="t">
            <a:spAutoFit/>
          </a:bodyPr>
          <a:lstStyle/>
          <a:p>
            <a:pPr>
              <a:lnSpc>
                <a:spcPts val="3919"/>
              </a:lnSpc>
            </a:pPr>
            <a:r>
              <a:rPr lang="en-US" sz="3600" spc="279" dirty="0">
                <a:solidFill>
                  <a:srgbClr val="241E17"/>
                </a:solidFill>
                <a:latin typeface="游明朝" panose="02020400000000000000" pitchFamily="18" charset="-128"/>
                <a:ea typeface="游明朝" panose="02020400000000000000" pitchFamily="18" charset="-128"/>
              </a:rPr>
              <a:t>０</a:t>
            </a:r>
            <a:r>
              <a:rPr lang="en-US" altLang="ja-JP" sz="3600" spc="279" dirty="0">
                <a:solidFill>
                  <a:srgbClr val="241E17"/>
                </a:solidFill>
                <a:latin typeface="游明朝" panose="02020400000000000000" pitchFamily="18" charset="-128"/>
                <a:ea typeface="游明朝" panose="02020400000000000000" pitchFamily="18" charset="-128"/>
              </a:rPr>
              <a:t>8</a:t>
            </a:r>
            <a:r>
              <a:rPr lang="en-US" sz="3600" spc="279" dirty="0">
                <a:solidFill>
                  <a:srgbClr val="241E17"/>
                </a:solidFill>
                <a:latin typeface="游明朝" panose="02020400000000000000" pitchFamily="18" charset="-128"/>
                <a:ea typeface="游明朝" panose="02020400000000000000" pitchFamily="18" charset="-128"/>
              </a:rPr>
              <a:t>．</a:t>
            </a:r>
            <a:r>
              <a:rPr lang="ja-JP" altLang="en-US" sz="3600" spc="279" dirty="0">
                <a:solidFill>
                  <a:srgbClr val="241E17"/>
                </a:solidFill>
                <a:latin typeface="游明朝" panose="02020400000000000000" pitchFamily="18" charset="-128"/>
                <a:ea typeface="游明朝" panose="02020400000000000000" pitchFamily="18" charset="-128"/>
              </a:rPr>
              <a:t>里子支援、自立支援</a:t>
            </a:r>
            <a:endParaRPr lang="en-US" sz="3600" spc="279" dirty="0">
              <a:solidFill>
                <a:srgbClr val="241E17"/>
              </a:solidFill>
              <a:latin typeface="游明朝" panose="02020400000000000000" pitchFamily="18" charset="-128"/>
              <a:ea typeface="游明朝" panose="02020400000000000000" pitchFamily="18" charset="-128"/>
            </a:endParaRPr>
          </a:p>
        </p:txBody>
      </p:sp>
      <p:pic>
        <p:nvPicPr>
          <p:cNvPr id="23" name="図 22">
            <a:extLst>
              <a:ext uri="{FF2B5EF4-FFF2-40B4-BE49-F238E27FC236}">
                <a16:creationId xmlns:a16="http://schemas.microsoft.com/office/drawing/2014/main" id="{14D80C4F-8AFD-49C3-7AD7-2449CC4AC81A}"/>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9637631" y="1758566"/>
            <a:ext cx="3597494" cy="3039920"/>
          </a:xfrm>
          <a:prstGeom prst="rect">
            <a:avLst/>
          </a:prstGeom>
        </p:spPr>
      </p:pic>
      <p:sp>
        <p:nvSpPr>
          <p:cNvPr id="8" name="TextBox 13">
            <a:extLst>
              <a:ext uri="{FF2B5EF4-FFF2-40B4-BE49-F238E27FC236}">
                <a16:creationId xmlns:a16="http://schemas.microsoft.com/office/drawing/2014/main" id="{7CE19B49-100C-A1EE-DCB1-32D252E31CEF}"/>
              </a:ext>
            </a:extLst>
          </p:cNvPr>
          <p:cNvSpPr txBox="1"/>
          <p:nvPr/>
        </p:nvSpPr>
        <p:spPr>
          <a:xfrm>
            <a:off x="9597494" y="9239823"/>
            <a:ext cx="7848600" cy="582467"/>
          </a:xfrm>
          <a:prstGeom prst="rect">
            <a:avLst/>
          </a:prstGeom>
        </p:spPr>
        <p:txBody>
          <a:bodyPr wrap="square" lIns="0" tIns="0" rIns="0" bIns="0" rtlCol="0" anchor="t">
            <a:spAutoFit/>
          </a:bodyPr>
          <a:lstStyle/>
          <a:p>
            <a:pPr>
              <a:lnSpc>
                <a:spcPct val="150000"/>
              </a:lnSpc>
            </a:pPr>
            <a:r>
              <a:rPr lang="ja-JP" altLang="en-US" sz="2800" dirty="0">
                <a:solidFill>
                  <a:srgbClr val="241E17"/>
                </a:solidFill>
                <a:latin typeface="游明朝" panose="02020400000000000000" pitchFamily="18" charset="-128"/>
                <a:ea typeface="游明朝" panose="02020400000000000000" pitchFamily="18" charset="-128"/>
              </a:rPr>
              <a:t>きょうは誰がいるかな？何が採れるかな？</a:t>
            </a:r>
            <a:endParaRPr lang="en-US" sz="2800" dirty="0">
              <a:solidFill>
                <a:srgbClr val="241E17"/>
              </a:solidFill>
              <a:latin typeface="游明朝" panose="02020400000000000000" pitchFamily="18" charset="-128"/>
              <a:ea typeface="游明朝" panose="02020400000000000000" pitchFamily="18" charset="-128"/>
            </a:endParaRPr>
          </a:p>
        </p:txBody>
      </p:sp>
      <p:sp>
        <p:nvSpPr>
          <p:cNvPr id="13" name="TextBox 7">
            <a:extLst>
              <a:ext uri="{FF2B5EF4-FFF2-40B4-BE49-F238E27FC236}">
                <a16:creationId xmlns:a16="http://schemas.microsoft.com/office/drawing/2014/main" id="{180D3F53-AFED-EBDA-9A81-270223083860}"/>
              </a:ext>
            </a:extLst>
          </p:cNvPr>
          <p:cNvSpPr txBox="1"/>
          <p:nvPr/>
        </p:nvSpPr>
        <p:spPr>
          <a:xfrm>
            <a:off x="9597494" y="7881349"/>
            <a:ext cx="7432902" cy="1212320"/>
          </a:xfrm>
          <a:prstGeom prst="rect">
            <a:avLst/>
          </a:prstGeom>
        </p:spPr>
        <p:txBody>
          <a:bodyPr wrap="square" lIns="0" tIns="0" rIns="0" bIns="0" rtlCol="0" anchor="t">
            <a:spAutoFit/>
          </a:bodyPr>
          <a:lstStyle/>
          <a:p>
            <a:pPr>
              <a:lnSpc>
                <a:spcPts val="3230"/>
              </a:lnSpc>
            </a:pPr>
            <a:r>
              <a:rPr lang="ja-JP" altLang="en-US" sz="2200" spc="342" dirty="0">
                <a:solidFill>
                  <a:srgbClr val="241E17"/>
                </a:solidFill>
                <a:latin typeface="游明朝" panose="02020400000000000000" pitchFamily="18" charset="-128"/>
                <a:ea typeface="游明朝" panose="02020400000000000000" pitchFamily="18" charset="-128"/>
              </a:rPr>
              <a:t>ほだかの里が子どもにとっても楽しい場所、ワクワクする場所となるように、芝生を整備し、収穫体験ができるよう園庭の環境づくりを行っています。</a:t>
            </a:r>
          </a:p>
        </p:txBody>
      </p:sp>
      <p:sp>
        <p:nvSpPr>
          <p:cNvPr id="14" name="TextBox 7">
            <a:extLst>
              <a:ext uri="{FF2B5EF4-FFF2-40B4-BE49-F238E27FC236}">
                <a16:creationId xmlns:a16="http://schemas.microsoft.com/office/drawing/2014/main" id="{755CCC98-CD91-4315-A322-86772307314A}"/>
              </a:ext>
            </a:extLst>
          </p:cNvPr>
          <p:cNvSpPr txBox="1"/>
          <p:nvPr/>
        </p:nvSpPr>
        <p:spPr>
          <a:xfrm>
            <a:off x="914247" y="1737545"/>
            <a:ext cx="7736123" cy="2436436"/>
          </a:xfrm>
          <a:prstGeom prst="rect">
            <a:avLst/>
          </a:prstGeom>
        </p:spPr>
        <p:txBody>
          <a:bodyPr wrap="square" lIns="0" tIns="0" rIns="0" bIns="0" rtlCol="0" anchor="t">
            <a:spAutoFit/>
          </a:bodyPr>
          <a:lstStyle/>
          <a:p>
            <a:pPr>
              <a:lnSpc>
                <a:spcPts val="3100"/>
              </a:lnSpc>
            </a:pPr>
            <a:r>
              <a:rPr lang="ja-JP" altLang="en-US" sz="2200" spc="342" dirty="0">
                <a:solidFill>
                  <a:srgbClr val="241E17"/>
                </a:solidFill>
                <a:latin typeface="游明朝" panose="02020400000000000000" pitchFamily="18" charset="-128"/>
                <a:ea typeface="游明朝" panose="02020400000000000000" pitchFamily="18" charset="-128"/>
              </a:rPr>
              <a:t>里親家庭の子どもたちが深くつながり、将来にわたって支え合える絆を築くきっかけとなることを願い、子どもキャンプを実施しています。また、里親家庭で暮らす子どもたちが将来、自立して生活できるようにするためのサポートを行います。</a:t>
            </a:r>
          </a:p>
          <a:p>
            <a:pPr>
              <a:lnSpc>
                <a:spcPts val="3230"/>
              </a:lnSpc>
            </a:pPr>
            <a:endParaRPr lang="ja-JP" altLang="en-US" sz="2200" spc="342" dirty="0">
              <a:solidFill>
                <a:srgbClr val="241E17"/>
              </a:solidFill>
              <a:latin typeface="游明朝" panose="02020400000000000000" pitchFamily="18" charset="-128"/>
              <a:ea typeface="游明朝" panose="02020400000000000000" pitchFamily="18" charset="-128"/>
            </a:endParaRPr>
          </a:p>
        </p:txBody>
      </p:sp>
      <p:pic>
        <p:nvPicPr>
          <p:cNvPr id="9" name="図 8">
            <a:extLst>
              <a:ext uri="{FF2B5EF4-FFF2-40B4-BE49-F238E27FC236}">
                <a16:creationId xmlns:a16="http://schemas.microsoft.com/office/drawing/2014/main" id="{76127ED2-6343-2149-7A7F-3237EC18907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10800000">
            <a:off x="13400365" y="1758565"/>
            <a:ext cx="3597493" cy="3055651"/>
          </a:xfrm>
          <a:prstGeom prst="rect">
            <a:avLst/>
          </a:prstGeom>
        </p:spPr>
      </p:pic>
      <p:pic>
        <p:nvPicPr>
          <p:cNvPr id="20" name="図 19">
            <a:extLst>
              <a:ext uri="{FF2B5EF4-FFF2-40B4-BE49-F238E27FC236}">
                <a16:creationId xmlns:a16="http://schemas.microsoft.com/office/drawing/2014/main" id="{5D9220B2-FD66-722F-EBD0-195CB8A1FA6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rot="10800000">
            <a:off x="13393444" y="4959154"/>
            <a:ext cx="3597494" cy="2742912"/>
          </a:xfrm>
          <a:prstGeom prst="rect">
            <a:avLst/>
          </a:prstGeom>
        </p:spPr>
      </p:pic>
      <p:pic>
        <p:nvPicPr>
          <p:cNvPr id="10" name="図 9">
            <a:extLst>
              <a:ext uri="{FF2B5EF4-FFF2-40B4-BE49-F238E27FC236}">
                <a16:creationId xmlns:a16="http://schemas.microsoft.com/office/drawing/2014/main" id="{8790C8F7-A167-AA8E-90E2-34B296D73457}"/>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10800000">
            <a:off x="900380" y="3943769"/>
            <a:ext cx="3649227" cy="2779715"/>
          </a:xfrm>
          <a:prstGeom prst="rect">
            <a:avLst/>
          </a:prstGeom>
        </p:spPr>
      </p:pic>
      <p:pic>
        <p:nvPicPr>
          <p:cNvPr id="15" name="図 14">
            <a:extLst>
              <a:ext uri="{FF2B5EF4-FFF2-40B4-BE49-F238E27FC236}">
                <a16:creationId xmlns:a16="http://schemas.microsoft.com/office/drawing/2014/main" id="{A19E308D-681E-5AE3-BF44-FD3B143B4012}"/>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896318" y="6889536"/>
            <a:ext cx="3653290" cy="2742912"/>
          </a:xfrm>
          <a:prstGeom prst="rect">
            <a:avLst/>
          </a:prstGeom>
        </p:spPr>
      </p:pic>
      <p:pic>
        <p:nvPicPr>
          <p:cNvPr id="12" name="図 11">
            <a:extLst>
              <a:ext uri="{FF2B5EF4-FFF2-40B4-BE49-F238E27FC236}">
                <a16:creationId xmlns:a16="http://schemas.microsoft.com/office/drawing/2014/main" id="{D5DFA268-CA9C-DD1E-F425-1DF767BBB807}"/>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9637631" y="4959154"/>
            <a:ext cx="3597494" cy="2742912"/>
          </a:xfrm>
          <a:prstGeom prst="rect">
            <a:avLst/>
          </a:prstGeom>
        </p:spPr>
      </p:pic>
      <p:pic>
        <p:nvPicPr>
          <p:cNvPr id="17" name="図 16">
            <a:extLst>
              <a:ext uri="{FF2B5EF4-FFF2-40B4-BE49-F238E27FC236}">
                <a16:creationId xmlns:a16="http://schemas.microsoft.com/office/drawing/2014/main" id="{8FD1A803-1C9F-9641-1794-76E50B3B65A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722838" y="6889537"/>
            <a:ext cx="3657216" cy="27429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F82D9-66AC-E09C-FA97-A23C2D02A5C0}"/>
            </a:ext>
          </a:extLst>
        </p:cNvPr>
        <p:cNvGrpSpPr/>
        <p:nvPr/>
      </p:nvGrpSpPr>
      <p:grpSpPr>
        <a:xfrm>
          <a:off x="0" y="0"/>
          <a:ext cx="0" cy="0"/>
          <a:chOff x="0" y="0"/>
          <a:chExt cx="0" cy="0"/>
        </a:xfrm>
      </p:grpSpPr>
      <p:pic>
        <p:nvPicPr>
          <p:cNvPr id="17" name="図 16">
            <a:hlinkClick r:id="rId3"/>
            <a:extLst>
              <a:ext uri="{FF2B5EF4-FFF2-40B4-BE49-F238E27FC236}">
                <a16:creationId xmlns:a16="http://schemas.microsoft.com/office/drawing/2014/main" id="{61C53BC9-55FC-95F0-8695-88271010519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856241" y="8450586"/>
            <a:ext cx="4591050" cy="990599"/>
          </a:xfrm>
          <a:prstGeom prst="rect">
            <a:avLst/>
          </a:prstGeom>
        </p:spPr>
      </p:pic>
      <p:sp>
        <p:nvSpPr>
          <p:cNvPr id="6" name="AutoShape 6">
            <a:extLst>
              <a:ext uri="{FF2B5EF4-FFF2-40B4-BE49-F238E27FC236}">
                <a16:creationId xmlns:a16="http://schemas.microsoft.com/office/drawing/2014/main" id="{76A5D708-B396-2C0C-409B-43AF45F9B019}"/>
              </a:ext>
            </a:extLst>
          </p:cNvPr>
          <p:cNvSpPr/>
          <p:nvPr/>
        </p:nvSpPr>
        <p:spPr>
          <a:xfrm>
            <a:off x="0" y="1238250"/>
            <a:ext cx="18288000" cy="0"/>
          </a:xfrm>
          <a:prstGeom prst="line">
            <a:avLst/>
          </a:prstGeom>
          <a:ln w="38100" cap="flat">
            <a:solidFill>
              <a:srgbClr val="AEA29D"/>
            </a:solidFill>
            <a:prstDash val="solid"/>
            <a:headEnd type="none" w="sm" len="sm"/>
            <a:tailEnd type="none" w="sm" len="sm"/>
          </a:ln>
        </p:spPr>
        <p:txBody>
          <a:bodyPr/>
          <a:lstStyle/>
          <a:p>
            <a:endParaRPr lang="ja-JP" altLang="en-US">
              <a:latin typeface="游明朝" panose="02020400000000000000" pitchFamily="18" charset="-128"/>
              <a:ea typeface="游明朝" panose="02020400000000000000" pitchFamily="18" charset="-128"/>
            </a:endParaRPr>
          </a:p>
        </p:txBody>
      </p:sp>
      <p:sp>
        <p:nvSpPr>
          <p:cNvPr id="8" name="Freeform 8">
            <a:hlinkClick r:id="rId5"/>
            <a:extLst>
              <a:ext uri="{FF2B5EF4-FFF2-40B4-BE49-F238E27FC236}">
                <a16:creationId xmlns:a16="http://schemas.microsoft.com/office/drawing/2014/main" id="{D47D6511-7ED2-23B6-AB95-D5FE1D689797}"/>
              </a:ext>
            </a:extLst>
          </p:cNvPr>
          <p:cNvSpPr/>
          <p:nvPr/>
        </p:nvSpPr>
        <p:spPr>
          <a:xfrm>
            <a:off x="4386614" y="8828863"/>
            <a:ext cx="2391717" cy="621847"/>
          </a:xfrm>
          <a:custGeom>
            <a:avLst/>
            <a:gdLst/>
            <a:ahLst/>
            <a:cxnLst/>
            <a:rect l="l" t="t" r="r" b="b"/>
            <a:pathLst>
              <a:path w="2391717" h="621847">
                <a:moveTo>
                  <a:pt x="0" y="0"/>
                </a:moveTo>
                <a:lnTo>
                  <a:pt x="2391717" y="0"/>
                </a:lnTo>
                <a:lnTo>
                  <a:pt x="2391717" y="621847"/>
                </a:lnTo>
                <a:lnTo>
                  <a:pt x="0" y="621847"/>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ja-JP" altLang="en-US">
              <a:latin typeface="游明朝" panose="02020400000000000000" pitchFamily="18" charset="-128"/>
              <a:ea typeface="游明朝" panose="02020400000000000000" pitchFamily="18" charset="-128"/>
            </a:endParaRPr>
          </a:p>
        </p:txBody>
      </p:sp>
      <p:sp>
        <p:nvSpPr>
          <p:cNvPr id="10" name="Freeform 10">
            <a:extLst>
              <a:ext uri="{FF2B5EF4-FFF2-40B4-BE49-F238E27FC236}">
                <a16:creationId xmlns:a16="http://schemas.microsoft.com/office/drawing/2014/main" id="{BB33B9E7-7C2D-946D-FBC1-89EE18DB0133}"/>
              </a:ext>
            </a:extLst>
          </p:cNvPr>
          <p:cNvSpPr/>
          <p:nvPr/>
        </p:nvSpPr>
        <p:spPr>
          <a:xfrm>
            <a:off x="15483577" y="7730145"/>
            <a:ext cx="2424261" cy="1711040"/>
          </a:xfrm>
          <a:custGeom>
            <a:avLst/>
            <a:gdLst/>
            <a:ahLst/>
            <a:cxnLst/>
            <a:rect l="l" t="t" r="r" b="b"/>
            <a:pathLst>
              <a:path w="3043737" h="2033708">
                <a:moveTo>
                  <a:pt x="0" y="0"/>
                </a:moveTo>
                <a:lnTo>
                  <a:pt x="3043737" y="0"/>
                </a:lnTo>
                <a:lnTo>
                  <a:pt x="3043737" y="2033708"/>
                </a:lnTo>
                <a:lnTo>
                  <a:pt x="0" y="2033708"/>
                </a:lnTo>
                <a:lnTo>
                  <a:pt x="0" y="0"/>
                </a:lnTo>
                <a:close/>
              </a:path>
            </a:pathLst>
          </a:custGeom>
          <a:blipFill>
            <a:blip r:embed="rId7">
              <a:extLst>
                <a:ext uri="{28A0092B-C50C-407E-A947-70E740481C1C}">
                  <a14:useLocalDpi xmlns:a14="http://schemas.microsoft.com/office/drawing/2010/main"/>
                </a:ext>
              </a:extLst>
            </a:blip>
            <a:stretch>
              <a:fillRect/>
            </a:stretch>
          </a:blipFill>
        </p:spPr>
        <p:txBody>
          <a:bodyPr/>
          <a:lstStyle/>
          <a:p>
            <a:endParaRPr lang="ja-JP" altLang="en-US" dirty="0">
              <a:latin typeface="游明朝" panose="02020400000000000000" pitchFamily="18" charset="-128"/>
              <a:ea typeface="游明朝" panose="02020400000000000000" pitchFamily="18" charset="-128"/>
            </a:endParaRPr>
          </a:p>
        </p:txBody>
      </p:sp>
      <p:sp>
        <p:nvSpPr>
          <p:cNvPr id="11" name="TextBox 11">
            <a:extLst>
              <a:ext uri="{FF2B5EF4-FFF2-40B4-BE49-F238E27FC236}">
                <a16:creationId xmlns:a16="http://schemas.microsoft.com/office/drawing/2014/main" id="{E2443759-FA4A-9C62-3491-0D5ADF41AD4C}"/>
              </a:ext>
            </a:extLst>
          </p:cNvPr>
          <p:cNvSpPr txBox="1"/>
          <p:nvPr/>
        </p:nvSpPr>
        <p:spPr>
          <a:xfrm>
            <a:off x="1398495" y="446900"/>
            <a:ext cx="15491009" cy="500137"/>
          </a:xfrm>
          <a:prstGeom prst="rect">
            <a:avLst/>
          </a:prstGeom>
        </p:spPr>
        <p:txBody>
          <a:bodyPr lIns="0" tIns="0" rIns="0" bIns="0" rtlCol="0" anchor="t">
            <a:spAutoFit/>
          </a:bodyPr>
          <a:lstStyle/>
          <a:p>
            <a:pPr>
              <a:lnSpc>
                <a:spcPts val="3919"/>
              </a:lnSpc>
            </a:pPr>
            <a:r>
              <a:rPr lang="ja-JP" altLang="en-US" sz="3600" spc="279" dirty="0">
                <a:solidFill>
                  <a:srgbClr val="241E17"/>
                </a:solidFill>
                <a:latin typeface="游明朝" panose="02020400000000000000" pitchFamily="18" charset="-128"/>
                <a:ea typeface="游明朝" panose="02020400000000000000" pitchFamily="18" charset="-128"/>
              </a:rPr>
              <a:t>０</a:t>
            </a:r>
            <a:r>
              <a:rPr lang="en-US" altLang="ja-JP" sz="3600" spc="279" dirty="0">
                <a:solidFill>
                  <a:srgbClr val="241E17"/>
                </a:solidFill>
                <a:latin typeface="游明朝" panose="02020400000000000000" pitchFamily="18" charset="-128"/>
                <a:ea typeface="游明朝" panose="02020400000000000000" pitchFamily="18" charset="-128"/>
              </a:rPr>
              <a:t>9</a:t>
            </a:r>
            <a:r>
              <a:rPr lang="en-US" sz="3600" spc="279" dirty="0">
                <a:solidFill>
                  <a:srgbClr val="241E17"/>
                </a:solidFill>
                <a:latin typeface="游明朝" panose="02020400000000000000" pitchFamily="18" charset="-128"/>
                <a:ea typeface="游明朝" panose="02020400000000000000" pitchFamily="18" charset="-128"/>
              </a:rPr>
              <a:t>．</a:t>
            </a:r>
            <a:r>
              <a:rPr lang="en-US" altLang="ja-JP" sz="3600" spc="279" dirty="0">
                <a:solidFill>
                  <a:srgbClr val="241E17"/>
                </a:solidFill>
                <a:latin typeface="游明朝" panose="02020400000000000000" pitchFamily="18" charset="-128"/>
                <a:ea typeface="游明朝" panose="02020400000000000000" pitchFamily="18" charset="-128"/>
              </a:rPr>
              <a:t>HP</a:t>
            </a:r>
            <a:r>
              <a:rPr lang="ja-JP" altLang="en-US" sz="3600" spc="279" dirty="0">
                <a:solidFill>
                  <a:srgbClr val="241E17"/>
                </a:solidFill>
                <a:latin typeface="游明朝" panose="02020400000000000000" pitchFamily="18" charset="-128"/>
                <a:ea typeface="游明朝" panose="02020400000000000000" pitchFamily="18" charset="-128"/>
              </a:rPr>
              <a:t>・</a:t>
            </a:r>
            <a:r>
              <a:rPr lang="en-US" altLang="ja-JP" sz="3600" spc="279" dirty="0">
                <a:solidFill>
                  <a:srgbClr val="241E17"/>
                </a:solidFill>
                <a:latin typeface="游明朝" panose="02020400000000000000" pitchFamily="18" charset="-128"/>
                <a:ea typeface="游明朝" panose="02020400000000000000" pitchFamily="18" charset="-128"/>
              </a:rPr>
              <a:t>SNS</a:t>
            </a:r>
            <a:r>
              <a:rPr lang="ja-JP" altLang="en-US" sz="3600" spc="279" dirty="0">
                <a:solidFill>
                  <a:srgbClr val="241E17"/>
                </a:solidFill>
                <a:latin typeface="游明朝" panose="02020400000000000000" pitchFamily="18" charset="-128"/>
                <a:ea typeface="游明朝" panose="02020400000000000000" pitchFamily="18" charset="-128"/>
              </a:rPr>
              <a:t>の活用</a:t>
            </a:r>
            <a:endParaRPr lang="en-US" sz="3600" spc="279" dirty="0">
              <a:solidFill>
                <a:srgbClr val="241E17"/>
              </a:solidFill>
              <a:latin typeface="游明朝" panose="02020400000000000000" pitchFamily="18" charset="-128"/>
              <a:ea typeface="游明朝" panose="02020400000000000000" pitchFamily="18" charset="-128"/>
            </a:endParaRPr>
          </a:p>
        </p:txBody>
      </p:sp>
      <p:sp>
        <p:nvSpPr>
          <p:cNvPr id="15" name="TextBox 15">
            <a:extLst>
              <a:ext uri="{FF2B5EF4-FFF2-40B4-BE49-F238E27FC236}">
                <a16:creationId xmlns:a16="http://schemas.microsoft.com/office/drawing/2014/main" id="{C777AAB7-F846-2709-4A7C-8A188B87D64B}"/>
              </a:ext>
            </a:extLst>
          </p:cNvPr>
          <p:cNvSpPr txBox="1"/>
          <p:nvPr/>
        </p:nvSpPr>
        <p:spPr>
          <a:xfrm>
            <a:off x="10603886" y="7170201"/>
            <a:ext cx="5968632" cy="469937"/>
          </a:xfrm>
          <a:prstGeom prst="rect">
            <a:avLst/>
          </a:prstGeom>
        </p:spPr>
        <p:txBody>
          <a:bodyPr wrap="square" lIns="0" tIns="0" rIns="0" bIns="0" rtlCol="0" anchor="t">
            <a:spAutoFit/>
          </a:bodyPr>
          <a:lstStyle/>
          <a:p>
            <a:pPr>
              <a:lnSpc>
                <a:spcPts val="4000"/>
              </a:lnSpc>
              <a:spcBef>
                <a:spcPct val="0"/>
              </a:spcBef>
            </a:pPr>
            <a:r>
              <a:rPr lang="ja-JP" altLang="en-US" sz="2400" spc="200" dirty="0">
                <a:solidFill>
                  <a:srgbClr val="241E17"/>
                </a:solidFill>
                <a:latin typeface="游ゴシック Medium" panose="020B0500000000000000" pitchFamily="50" charset="-128"/>
                <a:ea typeface="游ゴシック Medium" panose="020B0500000000000000" pitchFamily="50" charset="-128"/>
              </a:rPr>
              <a:t>・</a:t>
            </a:r>
            <a:r>
              <a:rPr lang="en-US" sz="2400" spc="200" dirty="0" err="1">
                <a:solidFill>
                  <a:srgbClr val="241E17"/>
                </a:solidFill>
                <a:latin typeface="游ゴシック Medium" panose="020B0500000000000000" pitchFamily="50" charset="-128"/>
                <a:ea typeface="游ゴシック Medium" panose="020B0500000000000000" pitchFamily="50" charset="-128"/>
              </a:rPr>
              <a:t>まなざしLetter</a:t>
            </a:r>
            <a:r>
              <a:rPr lang="ja-JP" altLang="en-US" sz="2400" spc="200" dirty="0">
                <a:solidFill>
                  <a:srgbClr val="241E17"/>
                </a:solidFill>
                <a:latin typeface="游ゴシック Medium" panose="020B0500000000000000" pitchFamily="50" charset="-128"/>
                <a:ea typeface="游ゴシック Medium" panose="020B0500000000000000" pitchFamily="50" charset="-128"/>
              </a:rPr>
              <a:t>（</a:t>
            </a:r>
            <a:r>
              <a:rPr lang="ja-JP" altLang="en-US" spc="200" dirty="0">
                <a:solidFill>
                  <a:srgbClr val="241E17"/>
                </a:solidFill>
                <a:latin typeface="游ゴシック Medium" panose="020B0500000000000000" pitchFamily="50" charset="-128"/>
                <a:ea typeface="游ゴシック Medium" panose="020B0500000000000000" pitchFamily="50" charset="-128"/>
              </a:rPr>
              <a:t>子育てメッセージ）</a:t>
            </a:r>
            <a:endParaRPr lang="en-US" spc="200" dirty="0">
              <a:solidFill>
                <a:srgbClr val="241E17"/>
              </a:solidFill>
              <a:latin typeface="游ゴシック Medium" panose="020B0500000000000000" pitchFamily="50" charset="-128"/>
              <a:ea typeface="游ゴシック Medium" panose="020B0500000000000000" pitchFamily="50" charset="-128"/>
            </a:endParaRPr>
          </a:p>
        </p:txBody>
      </p:sp>
      <p:sp>
        <p:nvSpPr>
          <p:cNvPr id="19" name="TextBox 15">
            <a:extLst>
              <a:ext uri="{FF2B5EF4-FFF2-40B4-BE49-F238E27FC236}">
                <a16:creationId xmlns:a16="http://schemas.microsoft.com/office/drawing/2014/main" id="{436CC45D-3B31-1FB8-BDB5-CDC062474D51}"/>
              </a:ext>
            </a:extLst>
          </p:cNvPr>
          <p:cNvSpPr txBox="1"/>
          <p:nvPr/>
        </p:nvSpPr>
        <p:spPr>
          <a:xfrm>
            <a:off x="10603886" y="6022296"/>
            <a:ext cx="6014618" cy="469937"/>
          </a:xfrm>
          <a:prstGeom prst="rect">
            <a:avLst/>
          </a:prstGeom>
        </p:spPr>
        <p:txBody>
          <a:bodyPr wrap="square" lIns="0" tIns="0" rIns="0" bIns="0" rtlCol="0" anchor="t">
            <a:spAutoFit/>
          </a:bodyPr>
          <a:lstStyle/>
          <a:p>
            <a:pPr>
              <a:lnSpc>
                <a:spcPts val="4000"/>
              </a:lnSpc>
              <a:spcBef>
                <a:spcPct val="0"/>
              </a:spcBef>
            </a:pPr>
            <a:r>
              <a:rPr lang="ja-JP" altLang="en-US" sz="2400" spc="200" dirty="0">
                <a:solidFill>
                  <a:srgbClr val="241E17"/>
                </a:solidFill>
                <a:latin typeface="游ゴシック Medium" panose="020B0500000000000000" pitchFamily="50" charset="-128"/>
                <a:ea typeface="游ゴシック Medium" panose="020B0500000000000000" pitchFamily="50" charset="-128"/>
              </a:rPr>
              <a:t>・</a:t>
            </a:r>
            <a:r>
              <a:rPr lang="en-US" altLang="ja-JP" sz="2400" spc="200" dirty="0">
                <a:solidFill>
                  <a:srgbClr val="241E17"/>
                </a:solidFill>
                <a:latin typeface="游ゴシック Medium" panose="020B0500000000000000" pitchFamily="50" charset="-128"/>
                <a:ea typeface="游ゴシック Medium" panose="020B0500000000000000" pitchFamily="50" charset="-128"/>
              </a:rPr>
              <a:t>LINE</a:t>
            </a:r>
            <a:r>
              <a:rPr lang="ja-JP" altLang="en-US" sz="2400" spc="200" dirty="0">
                <a:solidFill>
                  <a:srgbClr val="241E17"/>
                </a:solidFill>
                <a:latin typeface="游ゴシック Medium" panose="020B0500000000000000" pitchFamily="50" charset="-128"/>
                <a:ea typeface="游ゴシック Medium" panose="020B0500000000000000" pitchFamily="50" charset="-128"/>
              </a:rPr>
              <a:t>相談等個別メッセージへの対応</a:t>
            </a:r>
            <a:endParaRPr lang="en-US" sz="2400" spc="200" dirty="0">
              <a:solidFill>
                <a:srgbClr val="241E17"/>
              </a:solidFill>
              <a:latin typeface="游ゴシック Medium" panose="020B0500000000000000" pitchFamily="50" charset="-128"/>
              <a:ea typeface="游ゴシック Medium" panose="020B0500000000000000" pitchFamily="50" charset="-128"/>
            </a:endParaRPr>
          </a:p>
        </p:txBody>
      </p:sp>
      <p:sp>
        <p:nvSpPr>
          <p:cNvPr id="20" name="TextBox 15">
            <a:extLst>
              <a:ext uri="{FF2B5EF4-FFF2-40B4-BE49-F238E27FC236}">
                <a16:creationId xmlns:a16="http://schemas.microsoft.com/office/drawing/2014/main" id="{EAADD246-CAC7-34FA-9305-09106108926E}"/>
              </a:ext>
            </a:extLst>
          </p:cNvPr>
          <p:cNvSpPr txBox="1"/>
          <p:nvPr/>
        </p:nvSpPr>
        <p:spPr>
          <a:xfrm>
            <a:off x="10603886" y="6597210"/>
            <a:ext cx="5389428" cy="469937"/>
          </a:xfrm>
          <a:prstGeom prst="rect">
            <a:avLst/>
          </a:prstGeom>
        </p:spPr>
        <p:txBody>
          <a:bodyPr wrap="square" lIns="0" tIns="0" rIns="0" bIns="0" rtlCol="0" anchor="t">
            <a:spAutoFit/>
          </a:bodyPr>
          <a:lstStyle/>
          <a:p>
            <a:pPr>
              <a:lnSpc>
                <a:spcPts val="4000"/>
              </a:lnSpc>
              <a:spcBef>
                <a:spcPct val="0"/>
              </a:spcBef>
            </a:pPr>
            <a:r>
              <a:rPr lang="ja-JP" altLang="en-US" sz="2400" spc="200" dirty="0">
                <a:solidFill>
                  <a:srgbClr val="241E17"/>
                </a:solidFill>
                <a:latin typeface="游ゴシック Medium" panose="020B0500000000000000" pitchFamily="50" charset="-128"/>
                <a:ea typeface="游ゴシック Medium" panose="020B0500000000000000" pitchFamily="50" charset="-128"/>
              </a:rPr>
              <a:t>・イベント、サロン、研修等の案内</a:t>
            </a:r>
            <a:endParaRPr lang="en-US" sz="2400" spc="200" dirty="0">
              <a:solidFill>
                <a:srgbClr val="241E17"/>
              </a:solidFill>
              <a:latin typeface="游ゴシック Medium" panose="020B0500000000000000" pitchFamily="50" charset="-128"/>
              <a:ea typeface="游ゴシック Medium" panose="020B0500000000000000" pitchFamily="50" charset="-128"/>
            </a:endParaRPr>
          </a:p>
        </p:txBody>
      </p:sp>
      <p:pic>
        <p:nvPicPr>
          <p:cNvPr id="4100" name="Picture 4">
            <a:extLst>
              <a:ext uri="{FF2B5EF4-FFF2-40B4-BE49-F238E27FC236}">
                <a16:creationId xmlns:a16="http://schemas.microsoft.com/office/drawing/2014/main" id="{0884B704-ED26-BDC2-192C-BFED56A1889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791200" y="5908227"/>
            <a:ext cx="3648914" cy="273668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F32A6054-1077-78B3-D841-364789816428}"/>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981200" y="5893940"/>
            <a:ext cx="3601273" cy="27039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5">
            <a:extLst>
              <a:ext uri="{FF2B5EF4-FFF2-40B4-BE49-F238E27FC236}">
                <a16:creationId xmlns:a16="http://schemas.microsoft.com/office/drawing/2014/main" id="{40150B9A-B7BF-C567-EA03-AA8D7C2FB287}"/>
              </a:ext>
            </a:extLst>
          </p:cNvPr>
          <p:cNvSpPr txBox="1"/>
          <p:nvPr/>
        </p:nvSpPr>
        <p:spPr>
          <a:xfrm>
            <a:off x="1942160" y="3558137"/>
            <a:ext cx="7463678" cy="469937"/>
          </a:xfrm>
          <a:prstGeom prst="rect">
            <a:avLst/>
          </a:prstGeom>
        </p:spPr>
        <p:txBody>
          <a:bodyPr wrap="square" lIns="0" tIns="0" rIns="0" bIns="0" rtlCol="0" anchor="t">
            <a:spAutoFit/>
          </a:bodyPr>
          <a:lstStyle/>
          <a:p>
            <a:pPr>
              <a:lnSpc>
                <a:spcPts val="4000"/>
              </a:lnSpc>
              <a:spcBef>
                <a:spcPct val="0"/>
              </a:spcBef>
            </a:pPr>
            <a:r>
              <a:rPr lang="ja-JP" altLang="en-US" sz="2400" spc="200" dirty="0">
                <a:solidFill>
                  <a:srgbClr val="241E17"/>
                </a:solidFill>
                <a:latin typeface="游ゴシック Medium" panose="020B0500000000000000" pitchFamily="50" charset="-128"/>
                <a:ea typeface="游ゴシック Medium" panose="020B0500000000000000" pitchFamily="50" charset="-128"/>
              </a:rPr>
              <a:t>ほだかの里通信</a:t>
            </a:r>
            <a:r>
              <a:rPr lang="ja-JP" altLang="en-US" spc="200" dirty="0">
                <a:solidFill>
                  <a:srgbClr val="241E17"/>
                </a:solidFill>
                <a:latin typeface="游ゴシック Medium" panose="020B0500000000000000" pitchFamily="50" charset="-128"/>
                <a:ea typeface="游ゴシック Medium" panose="020B0500000000000000" pitchFamily="50" charset="-128"/>
              </a:rPr>
              <a:t>「ずっととなりに</a:t>
            </a:r>
            <a:r>
              <a:rPr lang="en-US" altLang="ja-JP" spc="200" dirty="0">
                <a:solidFill>
                  <a:srgbClr val="241E17"/>
                </a:solidFill>
                <a:latin typeface="游ゴシック Medium" panose="020B0500000000000000" pitchFamily="50" charset="-128"/>
                <a:ea typeface="游ゴシック Medium" panose="020B0500000000000000" pitchFamily="50" charset="-128"/>
              </a:rPr>
              <a:t>…</a:t>
            </a:r>
            <a:r>
              <a:rPr lang="ja-JP" altLang="en-US" spc="200" dirty="0">
                <a:solidFill>
                  <a:srgbClr val="241E17"/>
                </a:solidFill>
                <a:latin typeface="游ゴシック Medium" panose="020B0500000000000000" pitchFamily="50" charset="-128"/>
                <a:ea typeface="游ゴシック Medium" panose="020B0500000000000000" pitchFamily="50" charset="-128"/>
              </a:rPr>
              <a:t>」</a:t>
            </a:r>
            <a:r>
              <a:rPr lang="ja-JP" altLang="en-US" sz="2000" spc="200" dirty="0">
                <a:solidFill>
                  <a:srgbClr val="241E17"/>
                </a:solidFill>
                <a:latin typeface="游ゴシック Medium" panose="020B0500000000000000" pitchFamily="50" charset="-128"/>
                <a:ea typeface="游ゴシック Medium" panose="020B0500000000000000" pitchFamily="50" charset="-128"/>
              </a:rPr>
              <a:t>（年</a:t>
            </a:r>
            <a:r>
              <a:rPr lang="en-US" altLang="ja-JP" sz="2000" spc="200" dirty="0">
                <a:solidFill>
                  <a:srgbClr val="241E17"/>
                </a:solidFill>
                <a:latin typeface="游ゴシック Medium" panose="020B0500000000000000" pitchFamily="50" charset="-128"/>
                <a:ea typeface="游ゴシック Medium" panose="020B0500000000000000" pitchFamily="50" charset="-128"/>
              </a:rPr>
              <a:t>4</a:t>
            </a:r>
            <a:r>
              <a:rPr lang="ja-JP" altLang="en-US" sz="2000" spc="200" dirty="0">
                <a:solidFill>
                  <a:srgbClr val="241E17"/>
                </a:solidFill>
                <a:latin typeface="游ゴシック Medium" panose="020B0500000000000000" pitchFamily="50" charset="-128"/>
                <a:ea typeface="游ゴシック Medium" panose="020B0500000000000000" pitchFamily="50" charset="-128"/>
              </a:rPr>
              <a:t>回発行）</a:t>
            </a:r>
            <a:endParaRPr lang="en-US" sz="2000" spc="200" dirty="0">
              <a:solidFill>
                <a:srgbClr val="241E17"/>
              </a:solidFill>
              <a:latin typeface="游ゴシック Medium" panose="020B0500000000000000" pitchFamily="50" charset="-128"/>
              <a:ea typeface="游ゴシック Medium" panose="020B0500000000000000" pitchFamily="50" charset="-128"/>
            </a:endParaRPr>
          </a:p>
        </p:txBody>
      </p:sp>
      <p:pic>
        <p:nvPicPr>
          <p:cNvPr id="5122" name="Picture 2" descr="YouTube">
            <a:hlinkClick r:id="rId10"/>
            <a:extLst>
              <a:ext uri="{FF2B5EF4-FFF2-40B4-BE49-F238E27FC236}">
                <a16:creationId xmlns:a16="http://schemas.microsoft.com/office/drawing/2014/main" id="{BBBDEF1E-801B-D2AD-0985-4377B9C7504E}"/>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t="38322" b="38424"/>
          <a:stretch/>
        </p:blipFill>
        <p:spPr bwMode="auto">
          <a:xfrm>
            <a:off x="12344400" y="4535543"/>
            <a:ext cx="3648914" cy="8485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5">
            <a:extLst>
              <a:ext uri="{FF2B5EF4-FFF2-40B4-BE49-F238E27FC236}">
                <a16:creationId xmlns:a16="http://schemas.microsoft.com/office/drawing/2014/main" id="{7D369B78-DB59-0947-C140-EBFB8037E52D}"/>
              </a:ext>
            </a:extLst>
          </p:cNvPr>
          <p:cNvSpPr txBox="1"/>
          <p:nvPr/>
        </p:nvSpPr>
        <p:spPr>
          <a:xfrm>
            <a:off x="10120312" y="2577294"/>
            <a:ext cx="8763000" cy="458202"/>
          </a:xfrm>
          <a:prstGeom prst="rect">
            <a:avLst/>
          </a:prstGeom>
        </p:spPr>
        <p:txBody>
          <a:bodyPr wrap="square" lIns="0" tIns="0" rIns="0" bIns="0" rtlCol="0" anchor="t">
            <a:spAutoFit/>
          </a:bodyPr>
          <a:lstStyle/>
          <a:p>
            <a:pPr>
              <a:lnSpc>
                <a:spcPts val="4000"/>
              </a:lnSpc>
              <a:spcBef>
                <a:spcPct val="0"/>
              </a:spcBef>
            </a:pPr>
            <a:r>
              <a:rPr lang="ja-JP" altLang="en-US" sz="2000" spc="200" dirty="0">
                <a:solidFill>
                  <a:srgbClr val="241E17"/>
                </a:solidFill>
                <a:latin typeface="游ゴシック Medium" panose="020B0500000000000000" pitchFamily="50" charset="-128"/>
                <a:ea typeface="游ゴシック Medium" panose="020B0500000000000000" pitchFamily="50" charset="-128"/>
              </a:rPr>
              <a:t>・わたしたちが守るべきもの </a:t>
            </a:r>
            <a:r>
              <a:rPr lang="ja-JP" altLang="en-US" spc="200" dirty="0">
                <a:solidFill>
                  <a:srgbClr val="241E17"/>
                </a:solidFill>
                <a:latin typeface="游ゴシック Medium" panose="020B0500000000000000" pitchFamily="50" charset="-128"/>
                <a:ea typeface="游ゴシック Medium" panose="020B0500000000000000" pitchFamily="50" charset="-128"/>
              </a:rPr>
              <a:t>～子どもの育ちに関わるあなたへ～</a:t>
            </a:r>
            <a:endParaRPr lang="en-US" spc="200" dirty="0">
              <a:solidFill>
                <a:srgbClr val="241E17"/>
              </a:solidFill>
              <a:latin typeface="游ゴシック Medium" panose="020B0500000000000000" pitchFamily="50" charset="-128"/>
              <a:ea typeface="游ゴシック Medium" panose="020B0500000000000000" pitchFamily="50" charset="-128"/>
            </a:endParaRPr>
          </a:p>
        </p:txBody>
      </p:sp>
      <p:sp>
        <p:nvSpPr>
          <p:cNvPr id="16" name="TextBox 15">
            <a:extLst>
              <a:ext uri="{FF2B5EF4-FFF2-40B4-BE49-F238E27FC236}">
                <a16:creationId xmlns:a16="http://schemas.microsoft.com/office/drawing/2014/main" id="{D296C164-5E91-5C1E-B4E2-57B3CC363A03}"/>
              </a:ext>
            </a:extLst>
          </p:cNvPr>
          <p:cNvSpPr txBox="1"/>
          <p:nvPr/>
        </p:nvSpPr>
        <p:spPr>
          <a:xfrm>
            <a:off x="10113055" y="1926903"/>
            <a:ext cx="8763000" cy="458202"/>
          </a:xfrm>
          <a:prstGeom prst="rect">
            <a:avLst/>
          </a:prstGeom>
        </p:spPr>
        <p:txBody>
          <a:bodyPr wrap="square" lIns="0" tIns="0" rIns="0" bIns="0" rtlCol="0" anchor="t">
            <a:spAutoFit/>
          </a:bodyPr>
          <a:lstStyle/>
          <a:p>
            <a:pPr>
              <a:lnSpc>
                <a:spcPts val="4000"/>
              </a:lnSpc>
              <a:spcBef>
                <a:spcPct val="0"/>
              </a:spcBef>
            </a:pPr>
            <a:r>
              <a:rPr lang="ja-JP" altLang="en-US" sz="2000" spc="200" dirty="0">
                <a:solidFill>
                  <a:srgbClr val="241E17"/>
                </a:solidFill>
                <a:latin typeface="游ゴシック Medium" panose="020B0500000000000000" pitchFamily="50" charset="-128"/>
                <a:ea typeface="游ゴシック Medium" panose="020B0500000000000000" pitchFamily="50" charset="-128"/>
              </a:rPr>
              <a:t>・ずっととなりにいるよ </a:t>
            </a:r>
            <a:r>
              <a:rPr lang="ja-JP" altLang="en-US" spc="200" dirty="0">
                <a:solidFill>
                  <a:srgbClr val="241E17"/>
                </a:solidFill>
                <a:latin typeface="游ゴシック Medium" panose="020B0500000000000000" pitchFamily="50" charset="-128"/>
                <a:ea typeface="游ゴシック Medium" panose="020B0500000000000000" pitchFamily="50" charset="-128"/>
              </a:rPr>
              <a:t>～里親家庭支援センターほだかの里～</a:t>
            </a:r>
            <a:endParaRPr lang="en-US" spc="200" dirty="0">
              <a:solidFill>
                <a:srgbClr val="241E17"/>
              </a:solidFill>
              <a:latin typeface="游ゴシック Medium" panose="020B0500000000000000" pitchFamily="50" charset="-128"/>
              <a:ea typeface="游ゴシック Medium" panose="020B0500000000000000" pitchFamily="50" charset="-128"/>
            </a:endParaRPr>
          </a:p>
        </p:txBody>
      </p:sp>
      <p:sp>
        <p:nvSpPr>
          <p:cNvPr id="18" name="TextBox 15">
            <a:extLst>
              <a:ext uri="{FF2B5EF4-FFF2-40B4-BE49-F238E27FC236}">
                <a16:creationId xmlns:a16="http://schemas.microsoft.com/office/drawing/2014/main" id="{7C58EC28-17C0-19E8-E977-F08B94D894BF}"/>
              </a:ext>
            </a:extLst>
          </p:cNvPr>
          <p:cNvSpPr txBox="1"/>
          <p:nvPr/>
        </p:nvSpPr>
        <p:spPr>
          <a:xfrm>
            <a:off x="10120312" y="3933837"/>
            <a:ext cx="8763000" cy="458202"/>
          </a:xfrm>
          <a:prstGeom prst="rect">
            <a:avLst/>
          </a:prstGeom>
        </p:spPr>
        <p:txBody>
          <a:bodyPr wrap="square" lIns="0" tIns="0" rIns="0" bIns="0" rtlCol="0" anchor="t">
            <a:spAutoFit/>
          </a:bodyPr>
          <a:lstStyle/>
          <a:p>
            <a:pPr>
              <a:lnSpc>
                <a:spcPts val="4000"/>
              </a:lnSpc>
              <a:spcBef>
                <a:spcPct val="0"/>
              </a:spcBef>
            </a:pPr>
            <a:r>
              <a:rPr lang="ja-JP" altLang="en-US" sz="2000" spc="200" dirty="0">
                <a:solidFill>
                  <a:srgbClr val="241E17"/>
                </a:solidFill>
                <a:latin typeface="游ゴシック Medium" panose="020B0500000000000000" pitchFamily="50" charset="-128"/>
                <a:ea typeface="游ゴシック Medium" panose="020B0500000000000000" pitchFamily="50" charset="-128"/>
              </a:rPr>
              <a:t>・アクセス動画</a:t>
            </a:r>
            <a:endParaRPr lang="en-US" spc="200" dirty="0">
              <a:solidFill>
                <a:srgbClr val="241E17"/>
              </a:solidFill>
              <a:latin typeface="游ゴシック Medium" panose="020B0500000000000000" pitchFamily="50" charset="-128"/>
              <a:ea typeface="游ゴシック Medium" panose="020B0500000000000000" pitchFamily="50" charset="-128"/>
            </a:endParaRPr>
          </a:p>
        </p:txBody>
      </p:sp>
      <p:sp>
        <p:nvSpPr>
          <p:cNvPr id="21" name="TextBox 15">
            <a:extLst>
              <a:ext uri="{FF2B5EF4-FFF2-40B4-BE49-F238E27FC236}">
                <a16:creationId xmlns:a16="http://schemas.microsoft.com/office/drawing/2014/main" id="{09C064C2-A27F-2EF4-1B9C-0B10D488B7D1}"/>
              </a:ext>
            </a:extLst>
          </p:cNvPr>
          <p:cNvSpPr txBox="1"/>
          <p:nvPr/>
        </p:nvSpPr>
        <p:spPr>
          <a:xfrm>
            <a:off x="10120312" y="3268699"/>
            <a:ext cx="6498192" cy="455702"/>
          </a:xfrm>
          <a:prstGeom prst="rect">
            <a:avLst/>
          </a:prstGeom>
        </p:spPr>
        <p:txBody>
          <a:bodyPr wrap="square" lIns="0" tIns="0" rIns="0" bIns="0" rtlCol="0" anchor="t">
            <a:spAutoFit/>
          </a:bodyPr>
          <a:lstStyle/>
          <a:p>
            <a:pPr>
              <a:lnSpc>
                <a:spcPts val="4000"/>
              </a:lnSpc>
              <a:spcBef>
                <a:spcPct val="0"/>
              </a:spcBef>
            </a:pPr>
            <a:r>
              <a:rPr lang="ja-JP" altLang="en-US" sz="2000" spc="200" dirty="0">
                <a:solidFill>
                  <a:srgbClr val="241E17"/>
                </a:solidFill>
                <a:latin typeface="游ゴシック Medium" panose="020B0500000000000000" pitchFamily="50" charset="-128"/>
                <a:ea typeface="游ゴシック Medium" panose="020B0500000000000000" pitchFamily="50" charset="-128"/>
              </a:rPr>
              <a:t>・子どもと過ごす日々 </a:t>
            </a:r>
            <a:r>
              <a:rPr lang="ja-JP" altLang="en-US" spc="200" dirty="0">
                <a:solidFill>
                  <a:srgbClr val="241E17"/>
                </a:solidFill>
                <a:latin typeface="游ゴシック Medium" panose="020B0500000000000000" pitchFamily="50" charset="-128"/>
                <a:ea typeface="游ゴシック Medium" panose="020B0500000000000000" pitchFamily="50" charset="-128"/>
              </a:rPr>
              <a:t>（里親啓発イベント用動画）</a:t>
            </a:r>
            <a:endParaRPr lang="en-US" spc="200" dirty="0">
              <a:solidFill>
                <a:srgbClr val="241E17"/>
              </a:solidFill>
              <a:latin typeface="游ゴシック Medium" panose="020B0500000000000000" pitchFamily="50" charset="-128"/>
              <a:ea typeface="游ゴシック Medium" panose="020B0500000000000000" pitchFamily="50" charset="-128"/>
            </a:endParaRPr>
          </a:p>
        </p:txBody>
      </p:sp>
      <p:sp>
        <p:nvSpPr>
          <p:cNvPr id="2" name="TextBox 15">
            <a:extLst>
              <a:ext uri="{FF2B5EF4-FFF2-40B4-BE49-F238E27FC236}">
                <a16:creationId xmlns:a16="http://schemas.microsoft.com/office/drawing/2014/main" id="{2135E776-395A-AA77-1578-C7BCD138BCC6}"/>
              </a:ext>
            </a:extLst>
          </p:cNvPr>
          <p:cNvSpPr txBox="1"/>
          <p:nvPr/>
        </p:nvSpPr>
        <p:spPr>
          <a:xfrm>
            <a:off x="1976436" y="4535543"/>
            <a:ext cx="5795964" cy="512961"/>
          </a:xfrm>
          <a:prstGeom prst="rect">
            <a:avLst/>
          </a:prstGeom>
        </p:spPr>
        <p:txBody>
          <a:bodyPr wrap="square" lIns="0" tIns="0" rIns="0" bIns="0" rtlCol="0" anchor="t">
            <a:spAutoFit/>
          </a:bodyPr>
          <a:lstStyle/>
          <a:p>
            <a:pPr>
              <a:lnSpc>
                <a:spcPts val="4000"/>
              </a:lnSpc>
              <a:spcBef>
                <a:spcPct val="0"/>
              </a:spcBef>
            </a:pPr>
            <a:r>
              <a:rPr lang="ja-JP" altLang="en-US" sz="3600" spc="200" dirty="0">
                <a:solidFill>
                  <a:schemeClr val="bg2">
                    <a:lumMod val="25000"/>
                  </a:schemeClr>
                </a:solidFill>
                <a:latin typeface="姫明朝しらゆき mini" panose="02000600000000000000" pitchFamily="50" charset="-128"/>
                <a:ea typeface="姫明朝しらゆき mini" panose="02000600000000000000" pitchFamily="50" charset="-128"/>
              </a:rPr>
              <a:t>ほだかの里ホームページ</a:t>
            </a:r>
            <a:endParaRPr lang="en-US" sz="3600" spc="200" dirty="0">
              <a:solidFill>
                <a:schemeClr val="bg2">
                  <a:lumMod val="25000"/>
                </a:schemeClr>
              </a:solidFill>
              <a:latin typeface="姫明朝しらゆき mini" panose="02000600000000000000" pitchFamily="50" charset="-128"/>
              <a:ea typeface="姫明朝しらゆき mini" panose="02000600000000000000" pitchFamily="50" charset="-128"/>
            </a:endParaRPr>
          </a:p>
        </p:txBody>
      </p:sp>
      <p:sp>
        <p:nvSpPr>
          <p:cNvPr id="3" name="Freeform 4">
            <a:extLst>
              <a:ext uri="{FF2B5EF4-FFF2-40B4-BE49-F238E27FC236}">
                <a16:creationId xmlns:a16="http://schemas.microsoft.com/office/drawing/2014/main" id="{723F980C-6AFE-8454-3CEE-316393261580}"/>
              </a:ext>
            </a:extLst>
          </p:cNvPr>
          <p:cNvSpPr/>
          <p:nvPr/>
        </p:nvSpPr>
        <p:spPr>
          <a:xfrm>
            <a:off x="7451054" y="4187716"/>
            <a:ext cx="2012872" cy="1671883"/>
          </a:xfrm>
          <a:custGeom>
            <a:avLst/>
            <a:gdLst/>
            <a:ahLst/>
            <a:cxnLst/>
            <a:rect l="l" t="t" r="r" b="b"/>
            <a:pathLst>
              <a:path w="2245908" h="1939647">
                <a:moveTo>
                  <a:pt x="0" y="0"/>
                </a:moveTo>
                <a:lnTo>
                  <a:pt x="2245908" y="0"/>
                </a:lnTo>
                <a:lnTo>
                  <a:pt x="2245908" y="1939648"/>
                </a:lnTo>
                <a:lnTo>
                  <a:pt x="0" y="1939648"/>
                </a:lnTo>
                <a:lnTo>
                  <a:pt x="0" y="0"/>
                </a:lnTo>
                <a:close/>
              </a:path>
            </a:pathLst>
          </a:custGeom>
          <a:blipFill>
            <a:blip r:embed="rId12" cstate="email">
              <a:extLst>
                <a:ext uri="{28A0092B-C50C-407E-A947-70E740481C1C}">
                  <a14:useLocalDpi xmlns:a14="http://schemas.microsoft.com/office/drawing/2010/main"/>
                </a:ext>
              </a:extLst>
            </a:blip>
            <a:stretch>
              <a:fillRect/>
            </a:stretch>
          </a:blipFill>
        </p:spPr>
        <p:txBody>
          <a:bodyPr/>
          <a:lstStyle/>
          <a:p>
            <a:endParaRPr lang="ja-JP" altLang="en-US">
              <a:latin typeface="游明朝" panose="02020400000000000000" pitchFamily="18" charset="-128"/>
              <a:ea typeface="游明朝" panose="02020400000000000000" pitchFamily="18" charset="-128"/>
            </a:endParaRPr>
          </a:p>
        </p:txBody>
      </p:sp>
      <p:sp>
        <p:nvSpPr>
          <p:cNvPr id="5" name="TextBox 15">
            <a:extLst>
              <a:ext uri="{FF2B5EF4-FFF2-40B4-BE49-F238E27FC236}">
                <a16:creationId xmlns:a16="http://schemas.microsoft.com/office/drawing/2014/main" id="{AEA02AAA-074A-A152-B474-209922F41CDD}"/>
              </a:ext>
            </a:extLst>
          </p:cNvPr>
          <p:cNvSpPr txBox="1"/>
          <p:nvPr/>
        </p:nvSpPr>
        <p:spPr>
          <a:xfrm>
            <a:off x="1976436" y="2068129"/>
            <a:ext cx="7463678" cy="469937"/>
          </a:xfrm>
          <a:prstGeom prst="rect">
            <a:avLst/>
          </a:prstGeom>
        </p:spPr>
        <p:txBody>
          <a:bodyPr wrap="square" lIns="0" tIns="0" rIns="0" bIns="0" rtlCol="0" anchor="t">
            <a:spAutoFit/>
          </a:bodyPr>
          <a:lstStyle/>
          <a:p>
            <a:pPr>
              <a:lnSpc>
                <a:spcPts val="4000"/>
              </a:lnSpc>
              <a:spcBef>
                <a:spcPct val="0"/>
              </a:spcBef>
            </a:pPr>
            <a:r>
              <a:rPr lang="ja-JP" altLang="en-US" sz="2400" spc="200" dirty="0">
                <a:solidFill>
                  <a:srgbClr val="241E17"/>
                </a:solidFill>
                <a:latin typeface="游ゴシック Medium" panose="020B0500000000000000" pitchFamily="50" charset="-128"/>
                <a:ea typeface="游ゴシック Medium" panose="020B0500000000000000" pitchFamily="50" charset="-128"/>
              </a:rPr>
              <a:t>里親カレンダー</a:t>
            </a:r>
            <a:r>
              <a:rPr lang="ja-JP" altLang="en-US" sz="2000" spc="200" dirty="0">
                <a:solidFill>
                  <a:srgbClr val="241E17"/>
                </a:solidFill>
                <a:latin typeface="游ゴシック Medium" panose="020B0500000000000000" pitchFamily="50" charset="-128"/>
                <a:ea typeface="游ゴシック Medium" panose="020B0500000000000000" pitchFamily="50" charset="-128"/>
              </a:rPr>
              <a:t>（名古屋市内の里親関連の予定）</a:t>
            </a:r>
            <a:endParaRPr lang="en-US" sz="2000" spc="200" dirty="0">
              <a:solidFill>
                <a:srgbClr val="241E17"/>
              </a:solidFill>
              <a:latin typeface="游ゴシック Medium" panose="020B0500000000000000" pitchFamily="50" charset="-128"/>
              <a:ea typeface="游ゴシック Medium" panose="020B0500000000000000" pitchFamily="50" charset="-128"/>
            </a:endParaRPr>
          </a:p>
        </p:txBody>
      </p:sp>
      <p:sp>
        <p:nvSpPr>
          <p:cNvPr id="7" name="TextBox 15">
            <a:extLst>
              <a:ext uri="{FF2B5EF4-FFF2-40B4-BE49-F238E27FC236}">
                <a16:creationId xmlns:a16="http://schemas.microsoft.com/office/drawing/2014/main" id="{9BA5CD69-6D09-2143-306B-05A8D43BD75C}"/>
              </a:ext>
            </a:extLst>
          </p:cNvPr>
          <p:cNvSpPr txBox="1"/>
          <p:nvPr/>
        </p:nvSpPr>
        <p:spPr>
          <a:xfrm>
            <a:off x="1976436" y="2829481"/>
            <a:ext cx="6324603" cy="469937"/>
          </a:xfrm>
          <a:prstGeom prst="rect">
            <a:avLst/>
          </a:prstGeom>
        </p:spPr>
        <p:txBody>
          <a:bodyPr wrap="square" lIns="0" tIns="0" rIns="0" bIns="0" rtlCol="0" anchor="t">
            <a:spAutoFit/>
          </a:bodyPr>
          <a:lstStyle/>
          <a:p>
            <a:pPr>
              <a:lnSpc>
                <a:spcPts val="4000"/>
              </a:lnSpc>
              <a:spcBef>
                <a:spcPct val="0"/>
              </a:spcBef>
            </a:pPr>
            <a:r>
              <a:rPr lang="ja-JP" altLang="en-US" sz="2400" spc="200" dirty="0">
                <a:solidFill>
                  <a:srgbClr val="241E17"/>
                </a:solidFill>
                <a:latin typeface="游ゴシック Medium" panose="020B0500000000000000" pitchFamily="50" charset="-128"/>
                <a:ea typeface="游ゴシック Medium" panose="020B0500000000000000" pitchFamily="50" charset="-128"/>
              </a:rPr>
              <a:t>スタッフブログ</a:t>
            </a:r>
            <a:r>
              <a:rPr lang="ja-JP" altLang="en-US" sz="2000" spc="200" dirty="0">
                <a:solidFill>
                  <a:srgbClr val="241E17"/>
                </a:solidFill>
                <a:latin typeface="游ゴシック Medium" panose="020B0500000000000000" pitchFamily="50" charset="-128"/>
                <a:ea typeface="游ゴシック Medium" panose="020B0500000000000000" pitchFamily="50" charset="-128"/>
              </a:rPr>
              <a:t>（毎月１日、</a:t>
            </a:r>
            <a:r>
              <a:rPr lang="en-US" altLang="ja-JP" sz="2000" spc="200" dirty="0">
                <a:solidFill>
                  <a:srgbClr val="241E17"/>
                </a:solidFill>
                <a:latin typeface="游ゴシック Medium" panose="020B0500000000000000" pitchFamily="50" charset="-128"/>
                <a:ea typeface="游ゴシック Medium" panose="020B0500000000000000" pitchFamily="50" charset="-128"/>
              </a:rPr>
              <a:t>15</a:t>
            </a:r>
            <a:r>
              <a:rPr lang="ja-JP" altLang="en-US" sz="2000" spc="200" dirty="0">
                <a:solidFill>
                  <a:srgbClr val="241E17"/>
                </a:solidFill>
                <a:latin typeface="游ゴシック Medium" panose="020B0500000000000000" pitchFamily="50" charset="-128"/>
                <a:ea typeface="游ゴシック Medium" panose="020B0500000000000000" pitchFamily="50" charset="-128"/>
              </a:rPr>
              <a:t>日更新）</a:t>
            </a:r>
            <a:endParaRPr lang="en-US" sz="2000" spc="200" dirty="0">
              <a:solidFill>
                <a:srgbClr val="241E17"/>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3610780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F3098-BC63-BE49-73C8-0CDC9F6E27F7}"/>
            </a:ext>
          </a:extLst>
        </p:cNvPr>
        <p:cNvGrpSpPr/>
        <p:nvPr/>
      </p:nvGrpSpPr>
      <p:grpSpPr>
        <a:xfrm>
          <a:off x="0" y="0"/>
          <a:ext cx="0" cy="0"/>
          <a:chOff x="0" y="0"/>
          <a:chExt cx="0" cy="0"/>
        </a:xfrm>
      </p:grpSpPr>
      <p:pic>
        <p:nvPicPr>
          <p:cNvPr id="15" name="図 14">
            <a:extLst>
              <a:ext uri="{FF2B5EF4-FFF2-40B4-BE49-F238E27FC236}">
                <a16:creationId xmlns:a16="http://schemas.microsoft.com/office/drawing/2014/main" id="{319DDAF2-C5E3-4F65-DCC7-6EAE971042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536283" y="0"/>
            <a:ext cx="2751717" cy="3976231"/>
          </a:xfrm>
          <a:prstGeom prst="rect">
            <a:avLst/>
          </a:prstGeom>
        </p:spPr>
      </p:pic>
      <p:sp>
        <p:nvSpPr>
          <p:cNvPr id="2" name="TextBox 2">
            <a:extLst>
              <a:ext uri="{FF2B5EF4-FFF2-40B4-BE49-F238E27FC236}">
                <a16:creationId xmlns:a16="http://schemas.microsoft.com/office/drawing/2014/main" id="{2D28C37C-E617-84F1-04A6-2442CA3B95EE}"/>
              </a:ext>
            </a:extLst>
          </p:cNvPr>
          <p:cNvSpPr txBox="1"/>
          <p:nvPr/>
        </p:nvSpPr>
        <p:spPr>
          <a:xfrm>
            <a:off x="4796852" y="2689985"/>
            <a:ext cx="12649200" cy="1147045"/>
          </a:xfrm>
          <a:prstGeom prst="rect">
            <a:avLst/>
          </a:prstGeom>
        </p:spPr>
        <p:txBody>
          <a:bodyPr wrap="square" lIns="0" tIns="0" rIns="0" bIns="0" rtlCol="0" anchor="t">
            <a:spAutoFit/>
          </a:bodyPr>
          <a:lstStyle/>
          <a:p>
            <a:pPr>
              <a:lnSpc>
                <a:spcPts val="4784"/>
              </a:lnSpc>
            </a:pPr>
            <a:r>
              <a:rPr lang="ja-JP" altLang="en-US" sz="2800" spc="230" dirty="0">
                <a:solidFill>
                  <a:srgbClr val="241E17"/>
                </a:solidFill>
                <a:latin typeface="游明朝 Demibold" panose="02020600000000000000" pitchFamily="18" charset="-128"/>
                <a:ea typeface="游明朝 Demibold" panose="02020600000000000000" pitchFamily="18" charset="-128"/>
              </a:rPr>
              <a:t>温かみのある雰囲気を大事にしたブランディング</a:t>
            </a:r>
            <a:r>
              <a:rPr lang="ja-JP" altLang="en-US" sz="2000" spc="230" dirty="0">
                <a:solidFill>
                  <a:srgbClr val="241E17"/>
                </a:solidFill>
                <a:latin typeface="游明朝" panose="02020400000000000000" pitchFamily="18" charset="-128"/>
                <a:ea typeface="游明朝" panose="02020400000000000000" pitchFamily="18" charset="-128"/>
              </a:rPr>
              <a:t>（法人イメージを共有）　</a:t>
            </a:r>
            <a:endParaRPr lang="en-US" altLang="ja-JP" sz="2000" spc="230" dirty="0">
              <a:solidFill>
                <a:srgbClr val="241E17"/>
              </a:solidFill>
              <a:latin typeface="游明朝" panose="02020400000000000000" pitchFamily="18" charset="-128"/>
              <a:ea typeface="游明朝" panose="02020400000000000000" pitchFamily="18" charset="-128"/>
            </a:endParaRPr>
          </a:p>
          <a:p>
            <a:pPr>
              <a:lnSpc>
                <a:spcPts val="4784"/>
              </a:lnSpc>
            </a:pPr>
            <a:r>
              <a:rPr lang="ja-JP" altLang="en-US" sz="2200" spc="230" dirty="0">
                <a:solidFill>
                  <a:srgbClr val="241E17"/>
                </a:solidFill>
                <a:latin typeface="游明朝" panose="02020400000000000000" pitchFamily="18" charset="-128"/>
                <a:ea typeface="游明朝" panose="02020400000000000000" pitchFamily="18" charset="-128"/>
              </a:rPr>
              <a:t>法人</a:t>
            </a:r>
            <a:r>
              <a:rPr lang="en-US" altLang="ja-JP" sz="2200" spc="230" dirty="0">
                <a:solidFill>
                  <a:srgbClr val="241E17"/>
                </a:solidFill>
                <a:latin typeface="游明朝" panose="02020400000000000000" pitchFamily="18" charset="-128"/>
                <a:ea typeface="游明朝" panose="02020400000000000000" pitchFamily="18" charset="-128"/>
              </a:rPr>
              <a:t>HP</a:t>
            </a:r>
            <a:r>
              <a:rPr lang="ja-JP" altLang="en-US" sz="2200" spc="230" dirty="0">
                <a:solidFill>
                  <a:srgbClr val="241E17"/>
                </a:solidFill>
                <a:latin typeface="游明朝" panose="02020400000000000000" pitchFamily="18" charset="-128"/>
                <a:ea typeface="游明朝" panose="02020400000000000000" pitchFamily="18" charset="-128"/>
              </a:rPr>
              <a:t>、ほだかの里</a:t>
            </a:r>
            <a:r>
              <a:rPr lang="en-US" altLang="ja-JP" sz="2200" spc="230" dirty="0">
                <a:solidFill>
                  <a:srgbClr val="241E17"/>
                </a:solidFill>
                <a:latin typeface="游明朝" panose="02020400000000000000" pitchFamily="18" charset="-128"/>
                <a:ea typeface="游明朝" panose="02020400000000000000" pitchFamily="18" charset="-128"/>
              </a:rPr>
              <a:t>HP</a:t>
            </a:r>
            <a:r>
              <a:rPr lang="ja-JP" altLang="en-US" sz="2200" spc="230" dirty="0">
                <a:solidFill>
                  <a:srgbClr val="241E17"/>
                </a:solidFill>
                <a:latin typeface="游明朝" panose="02020400000000000000" pitchFamily="18" charset="-128"/>
                <a:ea typeface="游明朝" panose="02020400000000000000" pitchFamily="18" charset="-128"/>
              </a:rPr>
              <a:t>、リーフレット、啓発リーフレット、通信、ガイダンス資料 </a:t>
            </a:r>
            <a:r>
              <a:rPr lang="en-US" altLang="ja-JP" sz="2200" spc="230" dirty="0" err="1">
                <a:solidFill>
                  <a:srgbClr val="241E17"/>
                </a:solidFill>
                <a:latin typeface="游明朝" panose="02020400000000000000" pitchFamily="18" charset="-128"/>
                <a:ea typeface="游明朝" panose="02020400000000000000" pitchFamily="18" charset="-128"/>
              </a:rPr>
              <a:t>etc</a:t>
            </a:r>
            <a:r>
              <a:rPr lang="en-US" altLang="ja-JP" sz="2200" spc="230" dirty="0">
                <a:solidFill>
                  <a:srgbClr val="241E17"/>
                </a:solidFill>
                <a:latin typeface="游明朝" panose="02020400000000000000" pitchFamily="18" charset="-128"/>
                <a:ea typeface="游明朝" panose="02020400000000000000" pitchFamily="18" charset="-128"/>
              </a:rPr>
              <a:t>…</a:t>
            </a:r>
            <a:endParaRPr lang="en-US" sz="2200" spc="230" dirty="0">
              <a:solidFill>
                <a:srgbClr val="241E17"/>
              </a:solidFill>
              <a:latin typeface="游明朝" panose="02020400000000000000" pitchFamily="18" charset="-128"/>
              <a:ea typeface="游明朝" panose="02020400000000000000" pitchFamily="18" charset="-128"/>
            </a:endParaRPr>
          </a:p>
        </p:txBody>
      </p:sp>
      <p:sp>
        <p:nvSpPr>
          <p:cNvPr id="6" name="TextBox 6">
            <a:extLst>
              <a:ext uri="{FF2B5EF4-FFF2-40B4-BE49-F238E27FC236}">
                <a16:creationId xmlns:a16="http://schemas.microsoft.com/office/drawing/2014/main" id="{3C80E59B-A775-0D21-99C1-FD8EFBE41BC1}"/>
              </a:ext>
            </a:extLst>
          </p:cNvPr>
          <p:cNvSpPr txBox="1"/>
          <p:nvPr/>
        </p:nvSpPr>
        <p:spPr>
          <a:xfrm>
            <a:off x="2057400" y="1114571"/>
            <a:ext cx="11258924" cy="812915"/>
          </a:xfrm>
          <a:prstGeom prst="rect">
            <a:avLst/>
          </a:prstGeom>
        </p:spPr>
        <p:txBody>
          <a:bodyPr wrap="square" lIns="0" tIns="0" rIns="0" bIns="0" rtlCol="0" anchor="t">
            <a:spAutoFit/>
          </a:bodyPr>
          <a:lstStyle/>
          <a:p>
            <a:pPr>
              <a:lnSpc>
                <a:spcPts val="6999"/>
              </a:lnSpc>
            </a:pPr>
            <a:r>
              <a:rPr lang="ja-JP" altLang="en-US" sz="4000" spc="349" dirty="0">
                <a:solidFill>
                  <a:srgbClr val="241E17"/>
                </a:solidFill>
                <a:latin typeface="游明朝 Demibold" panose="02020600000000000000" pitchFamily="18" charset="-128"/>
                <a:ea typeface="游明朝 Demibold" panose="02020600000000000000" pitchFamily="18" charset="-128"/>
              </a:rPr>
              <a:t>ほだかの里の特色、大事にしていること</a:t>
            </a:r>
            <a:endParaRPr lang="en-US" sz="4000" spc="349" dirty="0">
              <a:solidFill>
                <a:srgbClr val="241E17"/>
              </a:solidFill>
              <a:latin typeface="游明朝 Demibold" panose="02020600000000000000" pitchFamily="18" charset="-128"/>
              <a:ea typeface="游明朝 Demibold" panose="02020600000000000000" pitchFamily="18" charset="-128"/>
            </a:endParaRPr>
          </a:p>
        </p:txBody>
      </p:sp>
      <p:sp>
        <p:nvSpPr>
          <p:cNvPr id="7" name="TextBox 2">
            <a:extLst>
              <a:ext uri="{FF2B5EF4-FFF2-40B4-BE49-F238E27FC236}">
                <a16:creationId xmlns:a16="http://schemas.microsoft.com/office/drawing/2014/main" id="{0F470464-42EB-45A9-FAF1-19230FA46A41}"/>
              </a:ext>
            </a:extLst>
          </p:cNvPr>
          <p:cNvSpPr txBox="1"/>
          <p:nvPr/>
        </p:nvSpPr>
        <p:spPr>
          <a:xfrm>
            <a:off x="5638800" y="7251650"/>
            <a:ext cx="11959652" cy="2385140"/>
          </a:xfrm>
          <a:prstGeom prst="rect">
            <a:avLst/>
          </a:prstGeom>
        </p:spPr>
        <p:txBody>
          <a:bodyPr wrap="square" lIns="0" tIns="0" rIns="0" bIns="0" rtlCol="0" anchor="t">
            <a:spAutoFit/>
          </a:bodyPr>
          <a:lstStyle/>
          <a:p>
            <a:pPr>
              <a:lnSpc>
                <a:spcPts val="4784"/>
              </a:lnSpc>
            </a:pPr>
            <a:r>
              <a:rPr lang="ja-JP" altLang="en-US" sz="2800" spc="230" dirty="0">
                <a:solidFill>
                  <a:srgbClr val="241E17"/>
                </a:solidFill>
                <a:latin typeface="游明朝 Demibold" panose="02020600000000000000" pitchFamily="18" charset="-128"/>
                <a:ea typeface="游明朝 Demibold" panose="02020600000000000000" pitchFamily="18" charset="-128"/>
              </a:rPr>
              <a:t>枠にとらわれない独自の事業</a:t>
            </a:r>
            <a:r>
              <a:rPr lang="ja-JP" altLang="en-US" sz="2000" spc="230" dirty="0">
                <a:solidFill>
                  <a:srgbClr val="241E17"/>
                </a:solidFill>
                <a:latin typeface="游明朝 Demibold" panose="02020600000000000000" pitchFamily="18" charset="-128"/>
                <a:ea typeface="游明朝 Demibold" panose="02020600000000000000" pitchFamily="18" charset="-128"/>
              </a:rPr>
              <a:t>（職員のやってみたい・やってみようをかたちに</a:t>
            </a:r>
            <a:r>
              <a:rPr lang="en-US" altLang="ja-JP" sz="2000" spc="230" dirty="0">
                <a:solidFill>
                  <a:srgbClr val="241E17"/>
                </a:solidFill>
                <a:latin typeface="游明朝 Demibold" panose="02020600000000000000" pitchFamily="18" charset="-128"/>
                <a:ea typeface="游明朝 Demibold" panose="02020600000000000000" pitchFamily="18" charset="-128"/>
              </a:rPr>
              <a:t>…</a:t>
            </a:r>
            <a:r>
              <a:rPr lang="ja-JP" altLang="en-US" sz="2000" spc="230" dirty="0">
                <a:solidFill>
                  <a:srgbClr val="241E17"/>
                </a:solidFill>
                <a:latin typeface="游明朝 Demibold" panose="02020600000000000000" pitchFamily="18" charset="-128"/>
                <a:ea typeface="游明朝 Demibold" panose="02020600000000000000" pitchFamily="18" charset="-128"/>
              </a:rPr>
              <a:t>）</a:t>
            </a:r>
            <a:endParaRPr lang="en-US" altLang="ja-JP" sz="2000" spc="230" dirty="0">
              <a:solidFill>
                <a:srgbClr val="241E17"/>
              </a:solidFill>
              <a:latin typeface="游明朝 Demibold" panose="02020600000000000000" pitchFamily="18" charset="-128"/>
              <a:ea typeface="游明朝 Demibold" panose="02020600000000000000" pitchFamily="18" charset="-128"/>
            </a:endParaRPr>
          </a:p>
          <a:p>
            <a:pPr>
              <a:lnSpc>
                <a:spcPts val="4784"/>
              </a:lnSpc>
            </a:pPr>
            <a:r>
              <a:rPr lang="ja-JP" altLang="en-US" sz="2200" spc="230" dirty="0">
                <a:solidFill>
                  <a:srgbClr val="241E17"/>
                </a:solidFill>
                <a:latin typeface="游明朝" panose="02020400000000000000" pitchFamily="18" charset="-128"/>
                <a:ea typeface="游明朝" panose="02020400000000000000" pitchFamily="18" charset="-128"/>
              </a:rPr>
              <a:t>さとカフェ・マルシェ、さとぽっぽ、里親ガイダンス、ペアレントトレーニング</a:t>
            </a:r>
            <a:endParaRPr lang="en-US" altLang="ja-JP" sz="2200" spc="230" dirty="0">
              <a:solidFill>
                <a:srgbClr val="241E17"/>
              </a:solidFill>
              <a:latin typeface="游明朝" panose="02020400000000000000" pitchFamily="18" charset="-128"/>
              <a:ea typeface="游明朝" panose="02020400000000000000" pitchFamily="18" charset="-128"/>
            </a:endParaRPr>
          </a:p>
          <a:p>
            <a:pPr>
              <a:lnSpc>
                <a:spcPts val="4784"/>
              </a:lnSpc>
            </a:pPr>
            <a:r>
              <a:rPr lang="ja-JP" altLang="en-US" sz="2200" spc="230" dirty="0">
                <a:solidFill>
                  <a:srgbClr val="241E17"/>
                </a:solidFill>
                <a:latin typeface="游明朝" panose="02020400000000000000" pitchFamily="18" charset="-128"/>
                <a:ea typeface="游明朝" panose="02020400000000000000" pitchFamily="18" charset="-128"/>
              </a:rPr>
              <a:t>餅つき等各種行事、ワークショップ、里親支援者向け研修、事例検討会</a:t>
            </a:r>
            <a:endParaRPr lang="en-US" altLang="ja-JP" sz="2200" spc="230" dirty="0">
              <a:solidFill>
                <a:srgbClr val="241E17"/>
              </a:solidFill>
              <a:latin typeface="游明朝" panose="02020400000000000000" pitchFamily="18" charset="-128"/>
              <a:ea typeface="游明朝" panose="02020400000000000000" pitchFamily="18" charset="-128"/>
            </a:endParaRPr>
          </a:p>
          <a:p>
            <a:pPr>
              <a:lnSpc>
                <a:spcPts val="4784"/>
              </a:lnSpc>
            </a:pPr>
            <a:r>
              <a:rPr lang="ja-JP" altLang="en-US" sz="2200" spc="230" dirty="0">
                <a:solidFill>
                  <a:srgbClr val="241E17"/>
                </a:solidFill>
                <a:latin typeface="游明朝" panose="02020400000000000000" pitchFamily="18" charset="-128"/>
                <a:ea typeface="游明朝" panose="02020400000000000000" pitchFamily="18" charset="-128"/>
              </a:rPr>
              <a:t>新規登録里親交流会、まなざし</a:t>
            </a:r>
            <a:r>
              <a:rPr lang="en-US" altLang="ja-JP" sz="2200" spc="230" dirty="0">
                <a:solidFill>
                  <a:srgbClr val="241E17"/>
                </a:solidFill>
                <a:latin typeface="游明朝" panose="02020400000000000000" pitchFamily="18" charset="-128"/>
                <a:ea typeface="游明朝" panose="02020400000000000000" pitchFamily="18" charset="-128"/>
              </a:rPr>
              <a:t>letter</a:t>
            </a:r>
            <a:r>
              <a:rPr lang="ja-JP" altLang="en-US" sz="2200" spc="230" dirty="0">
                <a:solidFill>
                  <a:srgbClr val="241E17"/>
                </a:solidFill>
                <a:latin typeface="游明朝" panose="02020400000000000000" pitchFamily="18" charset="-128"/>
                <a:ea typeface="游明朝" panose="02020400000000000000" pitchFamily="18" charset="-128"/>
              </a:rPr>
              <a:t>、施設訪問、里子キャンプ、収穫体験 </a:t>
            </a:r>
            <a:r>
              <a:rPr lang="en-US" altLang="ja-JP" sz="2200" spc="230" dirty="0" err="1">
                <a:solidFill>
                  <a:srgbClr val="241E17"/>
                </a:solidFill>
                <a:latin typeface="游明朝" panose="02020400000000000000" pitchFamily="18" charset="-128"/>
                <a:ea typeface="游明朝" panose="02020400000000000000" pitchFamily="18" charset="-128"/>
              </a:rPr>
              <a:t>etc</a:t>
            </a:r>
            <a:r>
              <a:rPr lang="en-US" altLang="ja-JP" sz="2200" spc="230" dirty="0">
                <a:solidFill>
                  <a:srgbClr val="241E17"/>
                </a:solidFill>
                <a:latin typeface="游明朝" panose="02020400000000000000" pitchFamily="18" charset="-128"/>
                <a:ea typeface="游明朝" panose="02020400000000000000" pitchFamily="18" charset="-128"/>
              </a:rPr>
              <a:t>…</a:t>
            </a:r>
          </a:p>
        </p:txBody>
      </p:sp>
      <p:sp>
        <p:nvSpPr>
          <p:cNvPr id="8" name="TextBox 2">
            <a:extLst>
              <a:ext uri="{FF2B5EF4-FFF2-40B4-BE49-F238E27FC236}">
                <a16:creationId xmlns:a16="http://schemas.microsoft.com/office/drawing/2014/main" id="{D44E018A-54FB-60F0-D4FB-88A692BFF372}"/>
              </a:ext>
            </a:extLst>
          </p:cNvPr>
          <p:cNvSpPr txBox="1"/>
          <p:nvPr/>
        </p:nvSpPr>
        <p:spPr>
          <a:xfrm>
            <a:off x="2057400" y="4637755"/>
            <a:ext cx="12649200" cy="1776577"/>
          </a:xfrm>
          <a:prstGeom prst="rect">
            <a:avLst/>
          </a:prstGeom>
        </p:spPr>
        <p:txBody>
          <a:bodyPr wrap="square" lIns="0" tIns="0" rIns="0" bIns="0" rtlCol="0" anchor="t">
            <a:spAutoFit/>
          </a:bodyPr>
          <a:lstStyle/>
          <a:p>
            <a:pPr>
              <a:lnSpc>
                <a:spcPts val="4784"/>
              </a:lnSpc>
            </a:pPr>
            <a:r>
              <a:rPr lang="ja-JP" altLang="en-US" sz="2800" spc="230" dirty="0">
                <a:solidFill>
                  <a:srgbClr val="241E17"/>
                </a:solidFill>
                <a:latin typeface="游明朝 Demibold" panose="02020600000000000000" pitchFamily="18" charset="-128"/>
                <a:ea typeface="游明朝 Demibold" panose="02020600000000000000" pitchFamily="18" charset="-128"/>
              </a:rPr>
              <a:t>居心地のいい場所、大人も子どもも行きたいと思える環境づくり</a:t>
            </a:r>
            <a:endParaRPr lang="en-US" altLang="ja-JP" sz="2800" spc="230" dirty="0">
              <a:solidFill>
                <a:srgbClr val="241E17"/>
              </a:solidFill>
              <a:latin typeface="游明朝 Demibold" panose="02020600000000000000" pitchFamily="18" charset="-128"/>
              <a:ea typeface="游明朝 Demibold" panose="02020600000000000000" pitchFamily="18" charset="-128"/>
            </a:endParaRPr>
          </a:p>
          <a:p>
            <a:pPr>
              <a:lnSpc>
                <a:spcPts val="4784"/>
              </a:lnSpc>
            </a:pPr>
            <a:r>
              <a:rPr lang="ja-JP" altLang="en-US" sz="2200" spc="230" dirty="0">
                <a:solidFill>
                  <a:srgbClr val="241E17"/>
                </a:solidFill>
                <a:latin typeface="游明朝" panose="02020400000000000000" pitchFamily="18" charset="-128"/>
                <a:ea typeface="游明朝" panose="02020400000000000000" pitchFamily="18" charset="-128"/>
              </a:rPr>
              <a:t>気軽に立ち寄れる空間、子ども自ら「行きたい！」と思える場所</a:t>
            </a:r>
            <a:endParaRPr lang="en-US" altLang="ja-JP" sz="2200" spc="230" dirty="0">
              <a:solidFill>
                <a:srgbClr val="241E17"/>
              </a:solidFill>
              <a:latin typeface="游明朝" panose="02020400000000000000" pitchFamily="18" charset="-128"/>
              <a:ea typeface="游明朝" panose="02020400000000000000" pitchFamily="18" charset="-128"/>
            </a:endParaRPr>
          </a:p>
          <a:p>
            <a:pPr>
              <a:lnSpc>
                <a:spcPts val="4784"/>
              </a:lnSpc>
            </a:pPr>
            <a:r>
              <a:rPr lang="ja-JP" altLang="en-US" sz="2200" spc="230" dirty="0">
                <a:solidFill>
                  <a:srgbClr val="241E17"/>
                </a:solidFill>
                <a:latin typeface="游明朝" panose="02020400000000000000" pitchFamily="18" charset="-128"/>
                <a:ea typeface="游明朝" panose="02020400000000000000" pitchFamily="18" charset="-128"/>
              </a:rPr>
              <a:t>何気ない会話から自然と相談につながるような雰囲気や環境づくり</a:t>
            </a:r>
            <a:endParaRPr lang="en-US" altLang="ja-JP" sz="2200" spc="230" dirty="0">
              <a:solidFill>
                <a:srgbClr val="241E17"/>
              </a:solidFill>
              <a:latin typeface="游明朝" panose="02020400000000000000" pitchFamily="18" charset="-128"/>
              <a:ea typeface="游明朝" panose="02020400000000000000" pitchFamily="18" charset="-128"/>
            </a:endParaRPr>
          </a:p>
        </p:txBody>
      </p:sp>
      <p:pic>
        <p:nvPicPr>
          <p:cNvPr id="5" name="図 4">
            <a:extLst>
              <a:ext uri="{FF2B5EF4-FFF2-40B4-BE49-F238E27FC236}">
                <a16:creationId xmlns:a16="http://schemas.microsoft.com/office/drawing/2014/main" id="{964E8CB8-174C-BD2D-F584-0028997C41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7459" y="2228259"/>
            <a:ext cx="2585686" cy="2094405"/>
          </a:xfrm>
          <a:prstGeom prst="rect">
            <a:avLst/>
          </a:prstGeom>
        </p:spPr>
      </p:pic>
      <p:pic>
        <p:nvPicPr>
          <p:cNvPr id="11" name="図 10">
            <a:extLst>
              <a:ext uri="{FF2B5EF4-FFF2-40B4-BE49-F238E27FC236}">
                <a16:creationId xmlns:a16="http://schemas.microsoft.com/office/drawing/2014/main" id="{6DDC67AC-2174-0DC7-17E6-B901542215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176947" y="4468520"/>
            <a:ext cx="2968053" cy="2228101"/>
          </a:xfrm>
          <a:prstGeom prst="rect">
            <a:avLst/>
          </a:prstGeom>
        </p:spPr>
      </p:pic>
      <p:sp>
        <p:nvSpPr>
          <p:cNvPr id="16" name="Freeform 7">
            <a:extLst>
              <a:ext uri="{FF2B5EF4-FFF2-40B4-BE49-F238E27FC236}">
                <a16:creationId xmlns:a16="http://schemas.microsoft.com/office/drawing/2014/main" id="{6E2361AB-5322-70C2-C773-5E015E9B8F27}"/>
              </a:ext>
            </a:extLst>
          </p:cNvPr>
          <p:cNvSpPr/>
          <p:nvPr/>
        </p:nvSpPr>
        <p:spPr>
          <a:xfrm>
            <a:off x="1937642" y="7266853"/>
            <a:ext cx="3196652" cy="2425686"/>
          </a:xfrm>
          <a:custGeom>
            <a:avLst/>
            <a:gdLst/>
            <a:ahLst/>
            <a:cxnLst/>
            <a:rect l="l" t="t" r="r" b="b"/>
            <a:pathLst>
              <a:path w="5675273" h="4258839">
                <a:moveTo>
                  <a:pt x="0" y="0"/>
                </a:moveTo>
                <a:lnTo>
                  <a:pt x="5675273" y="0"/>
                </a:lnTo>
                <a:lnTo>
                  <a:pt x="5675273" y="4258840"/>
                </a:lnTo>
                <a:lnTo>
                  <a:pt x="0" y="4258840"/>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txBody>
          <a:bodyPr/>
          <a:lstStyle/>
          <a:p>
            <a:endParaRPr lang="ja-JP" altLang="en-US" dirty="0">
              <a:latin typeface="游明朝" panose="02020400000000000000" pitchFamily="18" charset="-128"/>
              <a:ea typeface="游明朝" panose="02020400000000000000" pitchFamily="18" charset="-128"/>
            </a:endParaRPr>
          </a:p>
        </p:txBody>
      </p:sp>
    </p:spTree>
    <p:extLst>
      <p:ext uri="{BB962C8B-B14F-4D97-AF65-F5344CB8AC3E}">
        <p14:creationId xmlns:p14="http://schemas.microsoft.com/office/powerpoint/2010/main" val="1722932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421567" y="1199714"/>
            <a:ext cx="11892199" cy="2401170"/>
          </a:xfrm>
          <a:prstGeom prst="rect">
            <a:avLst/>
          </a:prstGeom>
        </p:spPr>
        <p:txBody>
          <a:bodyPr wrap="square" lIns="0" tIns="0" rIns="0" bIns="0" rtlCol="0" anchor="t">
            <a:spAutoFit/>
          </a:bodyPr>
          <a:lstStyle/>
          <a:p>
            <a:pPr>
              <a:lnSpc>
                <a:spcPts val="4784"/>
              </a:lnSpc>
            </a:pPr>
            <a:r>
              <a:rPr lang="en-US" sz="2400" spc="230" dirty="0" err="1">
                <a:solidFill>
                  <a:srgbClr val="241E17"/>
                </a:solidFill>
                <a:latin typeface="游明朝" panose="02020400000000000000" pitchFamily="18" charset="-128"/>
                <a:ea typeface="游明朝" panose="02020400000000000000" pitchFamily="18" charset="-128"/>
              </a:rPr>
              <a:t>わたしたちは、人生をかけて子どもの育ちに寄り添う里親の皆さんへの敬意と感謝の念を忘れることはありません</a:t>
            </a:r>
            <a:r>
              <a:rPr lang="en-US" sz="2400" spc="230" dirty="0">
                <a:solidFill>
                  <a:srgbClr val="241E17"/>
                </a:solidFill>
                <a:latin typeface="游明朝" panose="02020400000000000000" pitchFamily="18" charset="-128"/>
                <a:ea typeface="游明朝" panose="02020400000000000000" pitchFamily="18" charset="-128"/>
              </a:rPr>
              <a:t>。</a:t>
            </a:r>
          </a:p>
          <a:p>
            <a:pPr>
              <a:lnSpc>
                <a:spcPts val="4784"/>
              </a:lnSpc>
            </a:pPr>
            <a:r>
              <a:rPr lang="en-US" sz="2400" spc="230" dirty="0" err="1">
                <a:solidFill>
                  <a:srgbClr val="241E17"/>
                </a:solidFill>
                <a:latin typeface="游明朝" panose="02020400000000000000" pitchFamily="18" charset="-128"/>
                <a:ea typeface="游明朝" panose="02020400000000000000" pitchFamily="18" charset="-128"/>
              </a:rPr>
              <a:t>子育ての喜びや苦しみを共に分かち合い、チームとして、共に子育てする仲間として、里親の皆さんに寄り添ってまいります</a:t>
            </a:r>
            <a:r>
              <a:rPr lang="en-US" sz="2400" spc="230" dirty="0">
                <a:solidFill>
                  <a:srgbClr val="241E17"/>
                </a:solidFill>
                <a:latin typeface="游明朝" panose="02020400000000000000" pitchFamily="18" charset="-128"/>
                <a:ea typeface="游明朝" panose="02020400000000000000" pitchFamily="18" charset="-128"/>
              </a:rPr>
              <a:t>。</a:t>
            </a:r>
          </a:p>
        </p:txBody>
      </p:sp>
      <p:sp>
        <p:nvSpPr>
          <p:cNvPr id="4" name="Freeform 4"/>
          <p:cNvSpPr/>
          <p:nvPr/>
        </p:nvSpPr>
        <p:spPr>
          <a:xfrm>
            <a:off x="15619780" y="8135287"/>
            <a:ext cx="2333544" cy="1938231"/>
          </a:xfrm>
          <a:custGeom>
            <a:avLst/>
            <a:gdLst/>
            <a:ahLst/>
            <a:cxnLst/>
            <a:rect l="l" t="t" r="r" b="b"/>
            <a:pathLst>
              <a:path w="2245908" h="1939647">
                <a:moveTo>
                  <a:pt x="0" y="0"/>
                </a:moveTo>
                <a:lnTo>
                  <a:pt x="2245908" y="0"/>
                </a:lnTo>
                <a:lnTo>
                  <a:pt x="2245908" y="1939648"/>
                </a:lnTo>
                <a:lnTo>
                  <a:pt x="0" y="193964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ja-JP" altLang="en-US">
              <a:latin typeface="游明朝" panose="02020400000000000000" pitchFamily="18" charset="-128"/>
              <a:ea typeface="游明朝" panose="02020400000000000000" pitchFamily="18" charset="-128"/>
            </a:endParaRPr>
          </a:p>
        </p:txBody>
      </p:sp>
      <p:sp>
        <p:nvSpPr>
          <p:cNvPr id="6" name="TextBox 6"/>
          <p:cNvSpPr txBox="1"/>
          <p:nvPr/>
        </p:nvSpPr>
        <p:spPr>
          <a:xfrm>
            <a:off x="1421567" y="8102502"/>
            <a:ext cx="7220323" cy="812915"/>
          </a:xfrm>
          <a:prstGeom prst="rect">
            <a:avLst/>
          </a:prstGeom>
        </p:spPr>
        <p:txBody>
          <a:bodyPr wrap="square" lIns="0" tIns="0" rIns="0" bIns="0" rtlCol="0" anchor="t">
            <a:spAutoFit/>
          </a:bodyPr>
          <a:lstStyle/>
          <a:p>
            <a:pPr>
              <a:lnSpc>
                <a:spcPts val="6999"/>
              </a:lnSpc>
            </a:pPr>
            <a:r>
              <a:rPr lang="en-US" sz="3200" spc="349" dirty="0" err="1">
                <a:solidFill>
                  <a:srgbClr val="241E17"/>
                </a:solidFill>
                <a:latin typeface="游明朝 Demibold" panose="02020600000000000000" pitchFamily="18" charset="-128"/>
                <a:ea typeface="游明朝 Demibold" panose="02020600000000000000" pitchFamily="18" charset="-128"/>
              </a:rPr>
              <a:t>ずっととなりにいるよ</a:t>
            </a:r>
            <a:r>
              <a:rPr lang="en-US" sz="3200" spc="349" dirty="0">
                <a:solidFill>
                  <a:srgbClr val="241E17"/>
                </a:solidFill>
                <a:latin typeface="游明朝 Demibold" panose="02020600000000000000" pitchFamily="18" charset="-128"/>
                <a:ea typeface="游明朝 Demibold" panose="02020600000000000000" pitchFamily="18" charset="-128"/>
              </a:rPr>
              <a:t>…</a:t>
            </a:r>
          </a:p>
        </p:txBody>
      </p:sp>
      <p:pic>
        <p:nvPicPr>
          <p:cNvPr id="5" name="図 4">
            <a:extLst>
              <a:ext uri="{FF2B5EF4-FFF2-40B4-BE49-F238E27FC236}">
                <a16:creationId xmlns:a16="http://schemas.microsoft.com/office/drawing/2014/main" id="{16F852A7-CE5F-C217-57BD-090EBD924F46}"/>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800998" y="8110928"/>
            <a:ext cx="3898696" cy="1608979"/>
          </a:xfrm>
          <a:prstGeom prst="rect">
            <a:avLst/>
          </a:prstGeom>
        </p:spPr>
      </p:pic>
      <p:pic>
        <p:nvPicPr>
          <p:cNvPr id="13" name="図 12">
            <a:extLst>
              <a:ext uri="{FF2B5EF4-FFF2-40B4-BE49-F238E27FC236}">
                <a16:creationId xmlns:a16="http://schemas.microsoft.com/office/drawing/2014/main" id="{A23D98C4-C221-4960-E65A-813A6DB1CA3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02288" y="4302472"/>
            <a:ext cx="4621204" cy="3301336"/>
          </a:xfrm>
          <a:prstGeom prst="rect">
            <a:avLst/>
          </a:prstGeom>
        </p:spPr>
      </p:pic>
      <p:pic>
        <p:nvPicPr>
          <p:cNvPr id="8" name="図 7">
            <a:extLst>
              <a:ext uri="{FF2B5EF4-FFF2-40B4-BE49-F238E27FC236}">
                <a16:creationId xmlns:a16="http://schemas.microsoft.com/office/drawing/2014/main" id="{C57CB397-92DE-3374-F8AB-DC795D308D0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458181" y="4313586"/>
            <a:ext cx="4442648" cy="3290222"/>
          </a:xfrm>
          <a:prstGeom prst="rect">
            <a:avLst/>
          </a:prstGeom>
        </p:spPr>
      </p:pic>
      <p:pic>
        <p:nvPicPr>
          <p:cNvPr id="14" name="図 13">
            <a:extLst>
              <a:ext uri="{FF2B5EF4-FFF2-40B4-BE49-F238E27FC236}">
                <a16:creationId xmlns:a16="http://schemas.microsoft.com/office/drawing/2014/main" id="{1772D890-C935-581A-7D18-C28EFFB61AE6}"/>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497938" y="4302472"/>
            <a:ext cx="4758785" cy="32902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p:nvPr/>
        </p:nvSpPr>
        <p:spPr>
          <a:xfrm>
            <a:off x="1587680" y="7066535"/>
            <a:ext cx="11415442" cy="6476"/>
          </a:xfrm>
          <a:prstGeom prst="line">
            <a:avLst/>
          </a:prstGeom>
          <a:ln w="38100" cap="flat">
            <a:solidFill>
              <a:srgbClr val="AEA29D"/>
            </a:solidFill>
            <a:prstDash val="solid"/>
            <a:headEnd type="none" w="sm" len="sm"/>
            <a:tailEnd type="none" w="sm" len="sm"/>
          </a:ln>
        </p:spPr>
        <p:txBody>
          <a:bodyPr/>
          <a:lstStyle/>
          <a:p>
            <a:endParaRPr lang="ja-JP" altLang="en-US">
              <a:latin typeface="游明朝" panose="02020400000000000000" pitchFamily="18" charset="-128"/>
              <a:ea typeface="游明朝" panose="02020400000000000000" pitchFamily="18" charset="-128"/>
            </a:endParaRPr>
          </a:p>
        </p:txBody>
      </p:sp>
      <p:sp>
        <p:nvSpPr>
          <p:cNvPr id="5" name="Freeform 5"/>
          <p:cNvSpPr/>
          <p:nvPr/>
        </p:nvSpPr>
        <p:spPr>
          <a:xfrm>
            <a:off x="14344466" y="7200900"/>
            <a:ext cx="2317376" cy="2437985"/>
          </a:xfrm>
          <a:custGeom>
            <a:avLst/>
            <a:gdLst/>
            <a:ahLst/>
            <a:cxnLst/>
            <a:rect l="l" t="t" r="r" b="b"/>
            <a:pathLst>
              <a:path w="2502515" h="2912179">
                <a:moveTo>
                  <a:pt x="0" y="0"/>
                </a:moveTo>
                <a:lnTo>
                  <a:pt x="2502515" y="0"/>
                </a:lnTo>
                <a:lnTo>
                  <a:pt x="2502515" y="2912180"/>
                </a:lnTo>
                <a:lnTo>
                  <a:pt x="0" y="291218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ja-JP" altLang="en-US">
              <a:latin typeface="游明朝" panose="02020400000000000000" pitchFamily="18" charset="-128"/>
              <a:ea typeface="游明朝" panose="02020400000000000000" pitchFamily="18" charset="-128"/>
            </a:endParaRPr>
          </a:p>
        </p:txBody>
      </p:sp>
      <p:sp>
        <p:nvSpPr>
          <p:cNvPr id="7" name="TextBox 7"/>
          <p:cNvSpPr txBox="1"/>
          <p:nvPr/>
        </p:nvSpPr>
        <p:spPr>
          <a:xfrm>
            <a:off x="5943600" y="2229088"/>
            <a:ext cx="10896600" cy="4304896"/>
          </a:xfrm>
          <a:prstGeom prst="rect">
            <a:avLst/>
          </a:prstGeom>
        </p:spPr>
        <p:txBody>
          <a:bodyPr wrap="square" lIns="0" tIns="0" rIns="0" bIns="0" rtlCol="0" anchor="t">
            <a:spAutoFit/>
          </a:bodyPr>
          <a:lstStyle/>
          <a:p>
            <a:pPr>
              <a:lnSpc>
                <a:spcPts val="4999"/>
              </a:lnSpc>
            </a:pPr>
            <a:r>
              <a:rPr lang="ja-JP" altLang="en-US" sz="2200" spc="249" dirty="0">
                <a:solidFill>
                  <a:srgbClr val="241E17"/>
                </a:solidFill>
                <a:latin typeface="游明朝" panose="02020400000000000000" pitchFamily="18" charset="-128"/>
                <a:ea typeface="游明朝" panose="02020400000000000000" pitchFamily="18" charset="-128"/>
              </a:rPr>
              <a:t>令和 </a:t>
            </a:r>
            <a:r>
              <a:rPr lang="en-US" sz="2200" spc="249" dirty="0">
                <a:solidFill>
                  <a:srgbClr val="241E17"/>
                </a:solidFill>
                <a:latin typeface="游明朝" panose="02020400000000000000" pitchFamily="18" charset="-128"/>
                <a:ea typeface="游明朝" panose="02020400000000000000" pitchFamily="18" charset="-128"/>
              </a:rPr>
              <a:t>３年</a:t>
            </a:r>
            <a:r>
              <a:rPr lang="ja-JP" altLang="en-US" sz="2200" spc="249" dirty="0">
                <a:solidFill>
                  <a:srgbClr val="241E17"/>
                </a:solidFill>
                <a:latin typeface="游明朝" panose="02020400000000000000" pitchFamily="18" charset="-128"/>
                <a:ea typeface="游明朝" panose="02020400000000000000" pitchFamily="18" charset="-128"/>
              </a:rPr>
              <a:t> </a:t>
            </a:r>
            <a:r>
              <a:rPr lang="en-US" altLang="ja-JP" sz="2200" spc="249" dirty="0">
                <a:solidFill>
                  <a:srgbClr val="241E17"/>
                </a:solidFill>
                <a:latin typeface="游明朝" panose="02020400000000000000" pitchFamily="18" charset="-128"/>
                <a:ea typeface="游明朝" panose="02020400000000000000" pitchFamily="18" charset="-128"/>
              </a:rPr>
              <a:t>10</a:t>
            </a:r>
            <a:r>
              <a:rPr lang="en-US" sz="2200" spc="249" dirty="0">
                <a:solidFill>
                  <a:srgbClr val="241E17"/>
                </a:solidFill>
                <a:latin typeface="游明朝" panose="02020400000000000000" pitchFamily="18" charset="-128"/>
                <a:ea typeface="游明朝" panose="02020400000000000000" pitchFamily="18" charset="-128"/>
              </a:rPr>
              <a:t>月</a:t>
            </a:r>
            <a:r>
              <a:rPr lang="ja-JP" altLang="en-US" sz="2200" spc="249" dirty="0">
                <a:solidFill>
                  <a:srgbClr val="241E17"/>
                </a:solidFill>
                <a:latin typeface="游明朝" panose="02020400000000000000" pitchFamily="18" charset="-128"/>
                <a:ea typeface="游明朝" panose="02020400000000000000" pitchFamily="18" charset="-128"/>
              </a:rPr>
              <a:t> </a:t>
            </a:r>
            <a:r>
              <a:rPr lang="en-US" sz="2200" spc="249" dirty="0">
                <a:solidFill>
                  <a:srgbClr val="241E17"/>
                </a:solidFill>
                <a:latin typeface="游明朝" panose="02020400000000000000" pitchFamily="18" charset="-128"/>
                <a:ea typeface="游明朝" panose="02020400000000000000" pitchFamily="18" charset="-128"/>
              </a:rPr>
              <a:t>１日</a:t>
            </a:r>
            <a:r>
              <a:rPr lang="ja-JP" altLang="en-US" sz="2200" spc="249" dirty="0">
                <a:solidFill>
                  <a:srgbClr val="241E17"/>
                </a:solidFill>
                <a:latin typeface="游明朝" panose="02020400000000000000" pitchFamily="18" charset="-128"/>
                <a:ea typeface="游明朝" panose="02020400000000000000" pitchFamily="18" charset="-128"/>
              </a:rPr>
              <a:t>に名古屋市からの委託を受け、フォスタリング機関として開所。併設の乳児院と児童養護施設の機能を活かしながら、相談、育児・家事支援、啓発活動、研修、カフェ・サロン等を軸に事業開始。その後、様々な事業に取り組みながら里親ガイダンス、インテーク面接やマッチング</a:t>
            </a:r>
            <a:r>
              <a:rPr lang="ja-JP" altLang="en-US" spc="249" dirty="0">
                <a:solidFill>
                  <a:srgbClr val="241E17"/>
                </a:solidFill>
                <a:latin typeface="游明朝" panose="02020400000000000000" pitchFamily="18" charset="-128"/>
                <a:ea typeface="游明朝" panose="02020400000000000000" pitchFamily="18" charset="-128"/>
              </a:rPr>
              <a:t>（主に東部管内）</a:t>
            </a:r>
            <a:r>
              <a:rPr lang="ja-JP" altLang="en-US" sz="2200" spc="249" dirty="0">
                <a:solidFill>
                  <a:srgbClr val="241E17"/>
                </a:solidFill>
                <a:latin typeface="游明朝" panose="02020400000000000000" pitchFamily="18" charset="-128"/>
                <a:ea typeface="游明朝" panose="02020400000000000000" pitchFamily="18" charset="-128"/>
              </a:rPr>
              <a:t>、新規登録里親研修の運営を担い、令和７年</a:t>
            </a:r>
            <a:r>
              <a:rPr lang="en-US" altLang="ja-JP" sz="2200" spc="249" dirty="0">
                <a:solidFill>
                  <a:srgbClr val="241E17"/>
                </a:solidFill>
                <a:latin typeface="游明朝" panose="02020400000000000000" pitchFamily="18" charset="-128"/>
                <a:ea typeface="游明朝" panose="02020400000000000000" pitchFamily="18" charset="-128"/>
              </a:rPr>
              <a:t>1</a:t>
            </a:r>
            <a:r>
              <a:rPr lang="ja-JP" altLang="en-US" sz="2200" spc="249" dirty="0">
                <a:solidFill>
                  <a:srgbClr val="241E17"/>
                </a:solidFill>
                <a:latin typeface="游明朝" panose="02020400000000000000" pitchFamily="18" charset="-128"/>
                <a:ea typeface="游明朝" panose="02020400000000000000" pitchFamily="18" charset="-128"/>
              </a:rPr>
              <a:t>月に里親支援センター</a:t>
            </a:r>
            <a:r>
              <a:rPr lang="ja-JP" altLang="en-US" spc="249" dirty="0">
                <a:solidFill>
                  <a:srgbClr val="241E17"/>
                </a:solidFill>
                <a:latin typeface="游明朝" panose="02020400000000000000" pitchFamily="18" charset="-128"/>
                <a:ea typeface="游明朝" panose="02020400000000000000" pitchFamily="18" charset="-128"/>
              </a:rPr>
              <a:t>（</a:t>
            </a:r>
            <a:r>
              <a:rPr lang="en-US" altLang="ja-JP" spc="249" dirty="0">
                <a:solidFill>
                  <a:srgbClr val="241E17"/>
                </a:solidFill>
                <a:latin typeface="游明朝" panose="02020400000000000000" pitchFamily="18" charset="-128"/>
                <a:ea typeface="游明朝" panose="02020400000000000000" pitchFamily="18" charset="-128"/>
              </a:rPr>
              <a:t>※</a:t>
            </a:r>
            <a:r>
              <a:rPr lang="ja-JP" altLang="en-US" spc="249" dirty="0">
                <a:solidFill>
                  <a:srgbClr val="241E17"/>
                </a:solidFill>
                <a:latin typeface="游明朝" panose="02020400000000000000" pitchFamily="18" charset="-128"/>
                <a:ea typeface="游明朝" panose="02020400000000000000" pitchFamily="18" charset="-128"/>
              </a:rPr>
              <a:t>東部児相管内）</a:t>
            </a:r>
            <a:r>
              <a:rPr lang="ja-JP" altLang="en-US" sz="2200" spc="249" dirty="0">
                <a:solidFill>
                  <a:srgbClr val="241E17"/>
                </a:solidFill>
                <a:latin typeface="游明朝" panose="02020400000000000000" pitchFamily="18" charset="-128"/>
                <a:ea typeface="游明朝" panose="02020400000000000000" pitchFamily="18" charset="-128"/>
              </a:rPr>
              <a:t>を開所。</a:t>
            </a:r>
            <a:endParaRPr lang="en-US" altLang="ja-JP" sz="2200" spc="249" dirty="0">
              <a:solidFill>
                <a:srgbClr val="241E17"/>
              </a:solidFill>
              <a:latin typeface="游明朝" panose="02020400000000000000" pitchFamily="18" charset="-128"/>
              <a:ea typeface="游明朝" panose="02020400000000000000" pitchFamily="18" charset="-128"/>
            </a:endParaRPr>
          </a:p>
          <a:p>
            <a:pPr algn="r">
              <a:lnSpc>
                <a:spcPct val="150000"/>
              </a:lnSpc>
            </a:pPr>
            <a:r>
              <a:rPr lang="en-US" altLang="ja-JP" sz="2000" spc="249" dirty="0">
                <a:solidFill>
                  <a:srgbClr val="241E17"/>
                </a:solidFill>
                <a:latin typeface="游明朝" panose="02020400000000000000" pitchFamily="18" charset="-128"/>
                <a:ea typeface="游明朝" panose="02020400000000000000" pitchFamily="18" charset="-128"/>
              </a:rPr>
              <a:t>※</a:t>
            </a:r>
            <a:r>
              <a:rPr lang="ja-JP" altLang="en-US" sz="2000" spc="249" dirty="0">
                <a:solidFill>
                  <a:srgbClr val="241E17"/>
                </a:solidFill>
                <a:latin typeface="游明朝" panose="02020400000000000000" pitchFamily="18" charset="-128"/>
                <a:ea typeface="游明朝" panose="02020400000000000000" pitchFamily="18" charset="-128"/>
              </a:rPr>
              <a:t>名古屋市全域を対象としたフォスタリング事業も継続</a:t>
            </a:r>
            <a:endParaRPr lang="en-US" altLang="ja-JP" sz="2000" spc="249" dirty="0">
              <a:solidFill>
                <a:srgbClr val="241E17"/>
              </a:solidFill>
              <a:latin typeface="游明朝" panose="02020400000000000000" pitchFamily="18" charset="-128"/>
              <a:ea typeface="游明朝" panose="02020400000000000000" pitchFamily="18" charset="-128"/>
            </a:endParaRPr>
          </a:p>
        </p:txBody>
      </p:sp>
      <p:sp>
        <p:nvSpPr>
          <p:cNvPr id="8" name="TextBox 8"/>
          <p:cNvSpPr txBox="1"/>
          <p:nvPr/>
        </p:nvSpPr>
        <p:spPr>
          <a:xfrm>
            <a:off x="1626158" y="7419229"/>
            <a:ext cx="7077591" cy="410818"/>
          </a:xfrm>
          <a:prstGeom prst="rect">
            <a:avLst/>
          </a:prstGeom>
        </p:spPr>
        <p:txBody>
          <a:bodyPr lIns="0" tIns="0" rIns="0" bIns="0" rtlCol="0" anchor="t">
            <a:spAutoFit/>
          </a:bodyPr>
          <a:lstStyle/>
          <a:p>
            <a:pPr>
              <a:lnSpc>
                <a:spcPts val="3400"/>
              </a:lnSpc>
            </a:pPr>
            <a:r>
              <a:rPr lang="en-US" sz="2400" spc="360" dirty="0" err="1">
                <a:solidFill>
                  <a:srgbClr val="241E17"/>
                </a:solidFill>
                <a:latin typeface="游明朝" panose="02020400000000000000" pitchFamily="18" charset="-128"/>
                <a:ea typeface="游明朝" panose="02020400000000000000" pitchFamily="18" charset="-128"/>
              </a:rPr>
              <a:t>スタッフ</a:t>
            </a:r>
            <a:endParaRPr lang="en-US" sz="2400" spc="360" dirty="0">
              <a:solidFill>
                <a:srgbClr val="241E17"/>
              </a:solidFill>
              <a:latin typeface="游明朝" panose="02020400000000000000" pitchFamily="18" charset="-128"/>
              <a:ea typeface="游明朝" panose="02020400000000000000" pitchFamily="18" charset="-128"/>
            </a:endParaRPr>
          </a:p>
        </p:txBody>
      </p:sp>
      <p:sp>
        <p:nvSpPr>
          <p:cNvPr id="9" name="TextBox 9"/>
          <p:cNvSpPr txBox="1"/>
          <p:nvPr/>
        </p:nvSpPr>
        <p:spPr>
          <a:xfrm>
            <a:off x="1587680" y="8041133"/>
            <a:ext cx="12890320" cy="965521"/>
          </a:xfrm>
          <a:prstGeom prst="rect">
            <a:avLst/>
          </a:prstGeom>
        </p:spPr>
        <p:txBody>
          <a:bodyPr wrap="square" lIns="0" tIns="0" rIns="0" bIns="0" rtlCol="0" anchor="t">
            <a:spAutoFit/>
          </a:bodyPr>
          <a:lstStyle/>
          <a:p>
            <a:pPr>
              <a:lnSpc>
                <a:spcPct val="150000"/>
              </a:lnSpc>
            </a:pPr>
            <a:r>
              <a:rPr lang="ja-JP" altLang="en-US" sz="2200" spc="396" dirty="0">
                <a:solidFill>
                  <a:srgbClr val="241E17"/>
                </a:solidFill>
                <a:latin typeface="游明朝" panose="02020400000000000000" pitchFamily="18" charset="-128"/>
                <a:ea typeface="游明朝" panose="02020400000000000000" pitchFamily="18" charset="-128"/>
              </a:rPr>
              <a:t>センター長　</a:t>
            </a:r>
            <a:r>
              <a:rPr lang="en-US" sz="2200" spc="396" dirty="0" err="1">
                <a:solidFill>
                  <a:srgbClr val="241E17"/>
                </a:solidFill>
                <a:latin typeface="游明朝" panose="02020400000000000000" pitchFamily="18" charset="-128"/>
                <a:ea typeface="游明朝" panose="02020400000000000000" pitchFamily="18" charset="-128"/>
              </a:rPr>
              <a:t>里親リクルータ</a:t>
            </a:r>
            <a:r>
              <a:rPr lang="en-US" sz="2200" spc="396" dirty="0">
                <a:solidFill>
                  <a:srgbClr val="241E17"/>
                </a:solidFill>
                <a:latin typeface="游明朝" panose="02020400000000000000" pitchFamily="18" charset="-128"/>
                <a:ea typeface="游明朝" panose="02020400000000000000" pitchFamily="18" charset="-128"/>
              </a:rPr>
              <a:t>ー</a:t>
            </a:r>
            <a:r>
              <a:rPr lang="ja-JP" altLang="en-US" sz="2200" spc="396" dirty="0">
                <a:solidFill>
                  <a:srgbClr val="241E17"/>
                </a:solidFill>
                <a:latin typeface="游明朝" panose="02020400000000000000" pitchFamily="18" charset="-128"/>
                <a:ea typeface="游明朝" panose="02020400000000000000" pitchFamily="18" charset="-128"/>
              </a:rPr>
              <a:t>　</a:t>
            </a:r>
            <a:r>
              <a:rPr lang="en-US" sz="2200" spc="396" dirty="0" err="1">
                <a:solidFill>
                  <a:srgbClr val="241E17"/>
                </a:solidFill>
                <a:latin typeface="游明朝" panose="02020400000000000000" pitchFamily="18" charset="-128"/>
                <a:ea typeface="游明朝" panose="02020400000000000000" pitchFamily="18" charset="-128"/>
              </a:rPr>
              <a:t>里親等支援員</a:t>
            </a:r>
            <a:r>
              <a:rPr lang="ja-JP" altLang="en-US" sz="2200" spc="396" dirty="0">
                <a:solidFill>
                  <a:srgbClr val="241E17"/>
                </a:solidFill>
                <a:latin typeface="游明朝" panose="02020400000000000000" pitchFamily="18" charset="-128"/>
                <a:ea typeface="游明朝" panose="02020400000000000000" pitchFamily="18" charset="-128"/>
              </a:rPr>
              <a:t>　里親トレーナー　</a:t>
            </a:r>
            <a:endParaRPr lang="en-US" altLang="ja-JP" sz="2200" spc="396" dirty="0">
              <a:solidFill>
                <a:srgbClr val="241E17"/>
              </a:solidFill>
              <a:latin typeface="游明朝" panose="02020400000000000000" pitchFamily="18" charset="-128"/>
              <a:ea typeface="游明朝" panose="02020400000000000000" pitchFamily="18" charset="-128"/>
            </a:endParaRPr>
          </a:p>
          <a:p>
            <a:pPr>
              <a:lnSpc>
                <a:spcPct val="150000"/>
              </a:lnSpc>
            </a:pPr>
            <a:r>
              <a:rPr lang="ja-JP" altLang="en-US" sz="2200" spc="396" dirty="0">
                <a:solidFill>
                  <a:srgbClr val="241E17"/>
                </a:solidFill>
                <a:latin typeface="游明朝" panose="02020400000000000000" pitchFamily="18" charset="-128"/>
                <a:ea typeface="游明朝" panose="02020400000000000000" pitchFamily="18" charset="-128"/>
              </a:rPr>
              <a:t>自立支援担当職員　</a:t>
            </a:r>
            <a:r>
              <a:rPr lang="en-US" sz="2200" spc="396" dirty="0" err="1">
                <a:solidFill>
                  <a:srgbClr val="241E17"/>
                </a:solidFill>
                <a:latin typeface="游明朝" panose="02020400000000000000" pitchFamily="18" charset="-128"/>
                <a:ea typeface="游明朝" panose="02020400000000000000" pitchFamily="18" charset="-128"/>
              </a:rPr>
              <a:t>心理訪問支援員</a:t>
            </a:r>
            <a:r>
              <a:rPr lang="ja-JP" altLang="en-US" sz="2200" spc="396" dirty="0">
                <a:solidFill>
                  <a:srgbClr val="241E17"/>
                </a:solidFill>
                <a:latin typeface="游明朝" panose="02020400000000000000" pitchFamily="18" charset="-128"/>
                <a:ea typeface="游明朝" panose="02020400000000000000" pitchFamily="18" charset="-128"/>
              </a:rPr>
              <a:t>　</a:t>
            </a:r>
            <a:r>
              <a:rPr lang="en-US" sz="2200" spc="396" dirty="0" err="1">
                <a:solidFill>
                  <a:srgbClr val="241E17"/>
                </a:solidFill>
                <a:latin typeface="游明朝" panose="02020400000000000000" pitchFamily="18" charset="-128"/>
                <a:ea typeface="游明朝" panose="02020400000000000000" pitchFamily="18" charset="-128"/>
              </a:rPr>
              <a:t>里親支援専門相談員</a:t>
            </a:r>
            <a:r>
              <a:rPr lang="ja-JP" altLang="en-US" sz="2000" spc="396" dirty="0">
                <a:solidFill>
                  <a:srgbClr val="241E17"/>
                </a:solidFill>
                <a:latin typeface="游明朝" panose="02020400000000000000" pitchFamily="18" charset="-128"/>
                <a:ea typeface="游明朝" panose="02020400000000000000" pitchFamily="18" charset="-128"/>
              </a:rPr>
              <a:t>（乳児院兼務）</a:t>
            </a:r>
            <a:endParaRPr lang="en-US" sz="2000" spc="396" dirty="0">
              <a:solidFill>
                <a:srgbClr val="241E17"/>
              </a:solidFill>
              <a:latin typeface="游明朝" panose="02020400000000000000" pitchFamily="18" charset="-128"/>
              <a:ea typeface="游明朝" panose="02020400000000000000" pitchFamily="18" charset="-128"/>
            </a:endParaRPr>
          </a:p>
        </p:txBody>
      </p:sp>
      <p:pic>
        <p:nvPicPr>
          <p:cNvPr id="11" name="図 10">
            <a:extLst>
              <a:ext uri="{FF2B5EF4-FFF2-40B4-BE49-F238E27FC236}">
                <a16:creationId xmlns:a16="http://schemas.microsoft.com/office/drawing/2014/main" id="{D97D7516-B307-5611-06C6-7F31E2B8D25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rot="10800000">
            <a:off x="1571305" y="1196221"/>
            <a:ext cx="3562989" cy="2490090"/>
          </a:xfrm>
          <a:prstGeom prst="rect">
            <a:avLst/>
          </a:prstGeom>
        </p:spPr>
      </p:pic>
      <p:sp>
        <p:nvSpPr>
          <p:cNvPr id="3" name="テキスト ボックス 2">
            <a:extLst>
              <a:ext uri="{FF2B5EF4-FFF2-40B4-BE49-F238E27FC236}">
                <a16:creationId xmlns:a16="http://schemas.microsoft.com/office/drawing/2014/main" id="{F4C78469-EDAD-EF9B-7BBC-24AAA6E4D71C}"/>
              </a:ext>
            </a:extLst>
          </p:cNvPr>
          <p:cNvSpPr txBox="1"/>
          <p:nvPr/>
        </p:nvSpPr>
        <p:spPr>
          <a:xfrm>
            <a:off x="5867400" y="1161375"/>
            <a:ext cx="9067800" cy="698909"/>
          </a:xfrm>
          <a:prstGeom prst="rect">
            <a:avLst/>
          </a:prstGeom>
          <a:noFill/>
        </p:spPr>
        <p:txBody>
          <a:bodyPr wrap="square">
            <a:spAutoFit/>
          </a:bodyPr>
          <a:lstStyle/>
          <a:p>
            <a:pPr>
              <a:lnSpc>
                <a:spcPts val="4999"/>
              </a:lnSpc>
            </a:pPr>
            <a:r>
              <a:rPr lang="ja-JP" altLang="en-US" sz="3600" spc="249" dirty="0">
                <a:solidFill>
                  <a:srgbClr val="241E17"/>
                </a:solidFill>
                <a:latin typeface="游明朝" panose="02020400000000000000" pitchFamily="18" charset="-128"/>
                <a:ea typeface="游明朝" panose="02020400000000000000" pitchFamily="18" charset="-128"/>
              </a:rPr>
              <a:t>ほだかの里について</a:t>
            </a:r>
            <a:r>
              <a:rPr lang="en-US" altLang="ja-JP" sz="3600" spc="249" dirty="0">
                <a:solidFill>
                  <a:srgbClr val="241E17"/>
                </a:solidFill>
                <a:latin typeface="游明朝" panose="02020400000000000000" pitchFamily="18" charset="-128"/>
                <a:ea typeface="游明朝" panose="02020400000000000000" pitchFamily="18" charset="-128"/>
              </a:rPr>
              <a:t>…</a:t>
            </a:r>
          </a:p>
        </p:txBody>
      </p:sp>
      <p:pic>
        <p:nvPicPr>
          <p:cNvPr id="2" name="Picture 3">
            <a:extLst>
              <a:ext uri="{FF2B5EF4-FFF2-40B4-BE49-F238E27FC236}">
                <a16:creationId xmlns:a16="http://schemas.microsoft.com/office/drawing/2014/main" id="{A6EE811F-FE3C-D117-E8CB-47E9369D5E5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571305" y="3872640"/>
            <a:ext cx="3562989" cy="24562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38250"/>
            <a:ext cx="18288000" cy="0"/>
          </a:xfrm>
          <a:prstGeom prst="line">
            <a:avLst/>
          </a:prstGeom>
          <a:ln w="38100" cap="flat">
            <a:solidFill>
              <a:srgbClr val="AEA29D"/>
            </a:solidFill>
            <a:prstDash val="solid"/>
            <a:headEnd type="none" w="sm" len="sm"/>
            <a:tailEnd type="none" w="sm" len="sm"/>
          </a:ln>
        </p:spPr>
        <p:txBody>
          <a:bodyPr/>
          <a:lstStyle/>
          <a:p>
            <a:endParaRPr lang="ja-JP" altLang="en-US">
              <a:latin typeface="游明朝" panose="02020400000000000000" pitchFamily="18" charset="-128"/>
              <a:ea typeface="游明朝" panose="02020400000000000000" pitchFamily="18" charset="-128"/>
            </a:endParaRPr>
          </a:p>
        </p:txBody>
      </p:sp>
      <p:grpSp>
        <p:nvGrpSpPr>
          <p:cNvPr id="3" name="Group 3"/>
          <p:cNvGrpSpPr/>
          <p:nvPr/>
        </p:nvGrpSpPr>
        <p:grpSpPr>
          <a:xfrm>
            <a:off x="1048871" y="2620509"/>
            <a:ext cx="4161464" cy="3056385"/>
            <a:chOff x="2300939" y="0"/>
            <a:chExt cx="7130011" cy="5236634"/>
          </a:xfrm>
        </p:grpSpPr>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300939" y="0"/>
              <a:ext cx="7130011" cy="5236634"/>
            </a:xfrm>
            <a:prstGeom prst="rect">
              <a:avLst/>
            </a:prstGeom>
          </p:spPr>
        </p:pic>
      </p:grpSp>
      <p:grpSp>
        <p:nvGrpSpPr>
          <p:cNvPr id="5" name="Group 5"/>
          <p:cNvGrpSpPr/>
          <p:nvPr/>
        </p:nvGrpSpPr>
        <p:grpSpPr>
          <a:xfrm>
            <a:off x="9422331" y="6463970"/>
            <a:ext cx="3912669" cy="2806593"/>
            <a:chOff x="1114248" y="897189"/>
            <a:chExt cx="6049615" cy="4339445"/>
          </a:xfrm>
        </p:grpSpPr>
        <p:pic>
          <p:nvPicPr>
            <p:cNvPr id="6" name="Picture 6"/>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114248" y="897189"/>
              <a:ext cx="6049615" cy="4339445"/>
            </a:xfrm>
            <a:prstGeom prst="rect">
              <a:avLst/>
            </a:prstGeom>
          </p:spPr>
        </p:pic>
      </p:grpSp>
      <p:sp>
        <p:nvSpPr>
          <p:cNvPr id="7" name="TextBox 7"/>
          <p:cNvSpPr txBox="1"/>
          <p:nvPr/>
        </p:nvSpPr>
        <p:spPr>
          <a:xfrm>
            <a:off x="9887791" y="3524908"/>
            <a:ext cx="7092263" cy="1240596"/>
          </a:xfrm>
          <a:prstGeom prst="rect">
            <a:avLst/>
          </a:prstGeom>
        </p:spPr>
        <p:txBody>
          <a:bodyPr wrap="square" lIns="0" tIns="0" rIns="0" bIns="0" rtlCol="0" anchor="t">
            <a:spAutoFit/>
          </a:bodyPr>
          <a:lstStyle/>
          <a:p>
            <a:pPr>
              <a:lnSpc>
                <a:spcPts val="3287"/>
              </a:lnSpc>
            </a:pPr>
            <a:r>
              <a:rPr lang="en-US" sz="2200" spc="190" dirty="0" err="1">
                <a:solidFill>
                  <a:srgbClr val="241E17"/>
                </a:solidFill>
                <a:latin typeface="游明朝" panose="02020400000000000000" pitchFamily="18" charset="-128"/>
                <a:ea typeface="游明朝" panose="02020400000000000000" pitchFamily="18" charset="-128"/>
              </a:rPr>
              <a:t>来所相談をはじめ、電話・メール・LINEでの相談</a:t>
            </a:r>
            <a:r>
              <a:rPr lang="ja-JP" altLang="en-US" sz="2200" spc="190" dirty="0">
                <a:solidFill>
                  <a:srgbClr val="241E17"/>
                </a:solidFill>
                <a:latin typeface="游明朝" panose="02020400000000000000" pitchFamily="18" charset="-128"/>
                <a:ea typeface="游明朝" panose="02020400000000000000" pitchFamily="18" charset="-128"/>
              </a:rPr>
              <a:t>や問い合わせ</a:t>
            </a:r>
            <a:r>
              <a:rPr lang="en-US" sz="2200" spc="190" dirty="0" err="1">
                <a:solidFill>
                  <a:srgbClr val="241E17"/>
                </a:solidFill>
                <a:latin typeface="游明朝" panose="02020400000000000000" pitchFamily="18" charset="-128"/>
                <a:ea typeface="游明朝" panose="02020400000000000000" pitchFamily="18" charset="-128"/>
              </a:rPr>
              <a:t>に応じます</a:t>
            </a:r>
            <a:r>
              <a:rPr lang="en-US" sz="2200" spc="190" dirty="0">
                <a:solidFill>
                  <a:srgbClr val="241E17"/>
                </a:solidFill>
                <a:latin typeface="游明朝" panose="02020400000000000000" pitchFamily="18" charset="-128"/>
                <a:ea typeface="游明朝" panose="02020400000000000000" pitchFamily="18" charset="-128"/>
              </a:rPr>
              <a:t>。</a:t>
            </a:r>
            <a:r>
              <a:rPr lang="ja-JP" altLang="en-US" sz="2200" spc="190" dirty="0">
                <a:solidFill>
                  <a:srgbClr val="241E17"/>
                </a:solidFill>
                <a:latin typeface="游明朝" panose="02020400000000000000" pitchFamily="18" charset="-128"/>
                <a:ea typeface="游明朝" panose="02020400000000000000" pitchFamily="18" charset="-128"/>
              </a:rPr>
              <a:t>心理士や</a:t>
            </a:r>
            <a:r>
              <a:rPr lang="en-US" sz="2200" spc="190" dirty="0" err="1">
                <a:solidFill>
                  <a:srgbClr val="241E17"/>
                </a:solidFill>
                <a:latin typeface="游明朝" panose="02020400000000000000" pitchFamily="18" charset="-128"/>
                <a:ea typeface="游明朝" panose="02020400000000000000" pitchFamily="18" charset="-128"/>
              </a:rPr>
              <a:t>発達に関する専門スタッフによる</a:t>
            </a:r>
            <a:r>
              <a:rPr lang="ja-JP" altLang="en-US" sz="2200" spc="190" dirty="0">
                <a:solidFill>
                  <a:srgbClr val="241E17"/>
                </a:solidFill>
                <a:latin typeface="游明朝" panose="02020400000000000000" pitchFamily="18" charset="-128"/>
                <a:ea typeface="游明朝" panose="02020400000000000000" pitchFamily="18" charset="-128"/>
              </a:rPr>
              <a:t>個別</a:t>
            </a:r>
            <a:r>
              <a:rPr lang="en-US" sz="2200" spc="190" dirty="0" err="1">
                <a:solidFill>
                  <a:srgbClr val="241E17"/>
                </a:solidFill>
                <a:latin typeface="游明朝" panose="02020400000000000000" pitchFamily="18" charset="-128"/>
                <a:ea typeface="游明朝" panose="02020400000000000000" pitchFamily="18" charset="-128"/>
              </a:rPr>
              <a:t>相談</a:t>
            </a:r>
            <a:r>
              <a:rPr lang="ja-JP" altLang="en-US" sz="2200" spc="190" dirty="0">
                <a:solidFill>
                  <a:srgbClr val="241E17"/>
                </a:solidFill>
                <a:latin typeface="游明朝" panose="02020400000000000000" pitchFamily="18" charset="-128"/>
                <a:ea typeface="游明朝" panose="02020400000000000000" pitchFamily="18" charset="-128"/>
              </a:rPr>
              <a:t>にも応じています。</a:t>
            </a:r>
            <a:endParaRPr lang="en-US" sz="2200" spc="190" dirty="0">
              <a:solidFill>
                <a:srgbClr val="241E17"/>
              </a:solidFill>
              <a:latin typeface="游明朝" panose="02020400000000000000" pitchFamily="18" charset="-128"/>
              <a:ea typeface="游明朝" panose="02020400000000000000" pitchFamily="18" charset="-128"/>
            </a:endParaRPr>
          </a:p>
        </p:txBody>
      </p:sp>
      <p:sp>
        <p:nvSpPr>
          <p:cNvPr id="8" name="TextBox 8"/>
          <p:cNvSpPr txBox="1"/>
          <p:nvPr/>
        </p:nvSpPr>
        <p:spPr>
          <a:xfrm>
            <a:off x="1277193" y="7200900"/>
            <a:ext cx="7789905" cy="1666546"/>
          </a:xfrm>
          <a:prstGeom prst="rect">
            <a:avLst/>
          </a:prstGeom>
        </p:spPr>
        <p:txBody>
          <a:bodyPr wrap="square" lIns="0" tIns="0" rIns="0" bIns="0" rtlCol="0" anchor="t">
            <a:spAutoFit/>
          </a:bodyPr>
          <a:lstStyle/>
          <a:p>
            <a:pPr>
              <a:lnSpc>
                <a:spcPts val="3287"/>
              </a:lnSpc>
            </a:pPr>
            <a:r>
              <a:rPr lang="en-US" sz="2200" spc="190" dirty="0" err="1">
                <a:solidFill>
                  <a:srgbClr val="241E17"/>
                </a:solidFill>
                <a:latin typeface="游明朝" panose="02020400000000000000" pitchFamily="18" charset="-128"/>
                <a:ea typeface="游明朝" panose="02020400000000000000" pitchFamily="18" charset="-128"/>
              </a:rPr>
              <a:t>育児負担の軽減と里親相互の支え合いを目的とする有償ボランティア事業</a:t>
            </a:r>
            <a:r>
              <a:rPr lang="ja-JP" altLang="en-US" sz="2200" spc="190" dirty="0">
                <a:solidFill>
                  <a:srgbClr val="241E17"/>
                </a:solidFill>
                <a:latin typeface="游明朝" panose="02020400000000000000" pitchFamily="18" charset="-128"/>
                <a:ea typeface="游明朝" panose="02020400000000000000" pitchFamily="18" charset="-128"/>
              </a:rPr>
              <a:t>「さとぽっぽ」の</a:t>
            </a:r>
            <a:r>
              <a:rPr lang="en-US" sz="2200" spc="190" dirty="0" err="1">
                <a:solidFill>
                  <a:srgbClr val="241E17"/>
                </a:solidFill>
                <a:latin typeface="游明朝" panose="02020400000000000000" pitchFamily="18" charset="-128"/>
                <a:ea typeface="游明朝" panose="02020400000000000000" pitchFamily="18" charset="-128"/>
              </a:rPr>
              <a:t>運営をしています</a:t>
            </a:r>
            <a:r>
              <a:rPr lang="en-US" sz="2200" spc="190" dirty="0">
                <a:solidFill>
                  <a:srgbClr val="241E17"/>
                </a:solidFill>
                <a:latin typeface="游明朝" panose="02020400000000000000" pitchFamily="18" charset="-128"/>
                <a:ea typeface="游明朝" panose="02020400000000000000" pitchFamily="18" charset="-128"/>
              </a:rPr>
              <a:t>。</a:t>
            </a:r>
            <a:r>
              <a:rPr lang="ja-JP" altLang="en-US" sz="2200" spc="190" dirty="0">
                <a:solidFill>
                  <a:srgbClr val="241E17"/>
                </a:solidFill>
                <a:latin typeface="游明朝" panose="02020400000000000000" pitchFamily="18" charset="-128"/>
                <a:ea typeface="游明朝" panose="02020400000000000000" pitchFamily="18" charset="-128"/>
              </a:rPr>
              <a:t>里親は</a:t>
            </a:r>
            <a:r>
              <a:rPr lang="en-US" sz="2200" spc="190" dirty="0" err="1">
                <a:solidFill>
                  <a:srgbClr val="241E17"/>
                </a:solidFill>
                <a:latin typeface="游明朝" panose="02020400000000000000" pitchFamily="18" charset="-128"/>
                <a:ea typeface="游明朝" panose="02020400000000000000" pitchFamily="18" charset="-128"/>
              </a:rPr>
              <a:t>利用者としてだけでなく、援助者としての登録も可能です</a:t>
            </a:r>
            <a:r>
              <a:rPr lang="en-US" sz="2200" spc="190" dirty="0">
                <a:solidFill>
                  <a:srgbClr val="241E17"/>
                </a:solidFill>
                <a:latin typeface="游明朝" panose="02020400000000000000" pitchFamily="18" charset="-128"/>
                <a:ea typeface="游明朝" panose="02020400000000000000" pitchFamily="18" charset="-128"/>
              </a:rPr>
              <a:t>。</a:t>
            </a:r>
          </a:p>
        </p:txBody>
      </p:sp>
      <p:sp>
        <p:nvSpPr>
          <p:cNvPr id="9" name="TextBox 9"/>
          <p:cNvSpPr txBox="1"/>
          <p:nvPr/>
        </p:nvSpPr>
        <p:spPr>
          <a:xfrm>
            <a:off x="9887791" y="2651758"/>
            <a:ext cx="6894415" cy="499752"/>
          </a:xfrm>
          <a:prstGeom prst="rect">
            <a:avLst/>
          </a:prstGeom>
        </p:spPr>
        <p:txBody>
          <a:bodyPr lIns="0" tIns="0" rIns="0" bIns="0" rtlCol="0" anchor="t">
            <a:spAutoFit/>
          </a:bodyPr>
          <a:lstStyle/>
          <a:p>
            <a:pPr>
              <a:lnSpc>
                <a:spcPts val="4250"/>
              </a:lnSpc>
            </a:pPr>
            <a:r>
              <a:rPr lang="en-US" sz="2600" spc="450" dirty="0" err="1">
                <a:solidFill>
                  <a:srgbClr val="241E17"/>
                </a:solidFill>
                <a:latin typeface="游明朝" panose="02020400000000000000" pitchFamily="18" charset="-128"/>
                <a:ea typeface="游明朝" panose="02020400000000000000" pitchFamily="18" charset="-128"/>
              </a:rPr>
              <a:t>相談支援</a:t>
            </a:r>
            <a:endParaRPr lang="en-US" sz="2600" spc="450" dirty="0">
              <a:solidFill>
                <a:srgbClr val="241E17"/>
              </a:solidFill>
              <a:latin typeface="游明朝" panose="02020400000000000000" pitchFamily="18" charset="-128"/>
              <a:ea typeface="游明朝" panose="02020400000000000000" pitchFamily="18" charset="-128"/>
            </a:endParaRPr>
          </a:p>
        </p:txBody>
      </p:sp>
      <p:sp>
        <p:nvSpPr>
          <p:cNvPr id="10" name="TextBox 10"/>
          <p:cNvSpPr txBox="1"/>
          <p:nvPr/>
        </p:nvSpPr>
        <p:spPr>
          <a:xfrm>
            <a:off x="1277193" y="6463970"/>
            <a:ext cx="6894415" cy="499752"/>
          </a:xfrm>
          <a:prstGeom prst="rect">
            <a:avLst/>
          </a:prstGeom>
        </p:spPr>
        <p:txBody>
          <a:bodyPr lIns="0" tIns="0" rIns="0" bIns="0" rtlCol="0" anchor="t">
            <a:spAutoFit/>
          </a:bodyPr>
          <a:lstStyle/>
          <a:p>
            <a:pPr>
              <a:lnSpc>
                <a:spcPts val="4250"/>
              </a:lnSpc>
            </a:pPr>
            <a:r>
              <a:rPr lang="en-US" sz="2600" spc="450" dirty="0" err="1">
                <a:solidFill>
                  <a:srgbClr val="241E17"/>
                </a:solidFill>
                <a:latin typeface="游明朝" panose="02020400000000000000" pitchFamily="18" charset="-128"/>
                <a:ea typeface="游明朝" panose="02020400000000000000" pitchFamily="18" charset="-128"/>
              </a:rPr>
              <a:t>育児・家事支援</a:t>
            </a:r>
            <a:endParaRPr lang="en-US" sz="2600" spc="450" dirty="0">
              <a:solidFill>
                <a:srgbClr val="241E17"/>
              </a:solidFill>
              <a:latin typeface="游明朝" panose="02020400000000000000" pitchFamily="18" charset="-128"/>
              <a:ea typeface="游明朝" panose="02020400000000000000" pitchFamily="18" charset="-128"/>
            </a:endParaRPr>
          </a:p>
        </p:txBody>
      </p:sp>
      <p:sp>
        <p:nvSpPr>
          <p:cNvPr id="11" name="TextBox 11"/>
          <p:cNvSpPr txBox="1"/>
          <p:nvPr/>
        </p:nvSpPr>
        <p:spPr>
          <a:xfrm>
            <a:off x="1066800" y="437703"/>
            <a:ext cx="6347009" cy="538609"/>
          </a:xfrm>
          <a:prstGeom prst="rect">
            <a:avLst/>
          </a:prstGeom>
        </p:spPr>
        <p:txBody>
          <a:bodyPr lIns="0" tIns="0" rIns="0" bIns="0" rtlCol="0" anchor="t">
            <a:spAutoFit/>
          </a:bodyPr>
          <a:lstStyle/>
          <a:p>
            <a:pPr>
              <a:lnSpc>
                <a:spcPts val="4199"/>
              </a:lnSpc>
            </a:pPr>
            <a:r>
              <a:rPr lang="en-US" sz="3600" spc="299" dirty="0">
                <a:solidFill>
                  <a:srgbClr val="241E17"/>
                </a:solidFill>
                <a:latin typeface="游明朝" panose="02020400000000000000" pitchFamily="18" charset="-128"/>
                <a:ea typeface="游明朝" panose="02020400000000000000" pitchFamily="18" charset="-128"/>
              </a:rPr>
              <a:t>０１．里親支援事業</a:t>
            </a:r>
          </a:p>
        </p:txBody>
      </p:sp>
      <p:sp>
        <p:nvSpPr>
          <p:cNvPr id="12" name="TextBox 12"/>
          <p:cNvSpPr txBox="1"/>
          <p:nvPr/>
        </p:nvSpPr>
        <p:spPr>
          <a:xfrm>
            <a:off x="1066800" y="1855298"/>
            <a:ext cx="6198842" cy="504825"/>
          </a:xfrm>
          <a:prstGeom prst="rect">
            <a:avLst/>
          </a:prstGeom>
        </p:spPr>
        <p:txBody>
          <a:bodyPr lIns="0" tIns="0" rIns="0" bIns="0" rtlCol="0" anchor="t">
            <a:spAutoFit/>
          </a:bodyPr>
          <a:lstStyle/>
          <a:p>
            <a:pPr>
              <a:lnSpc>
                <a:spcPts val="4199"/>
              </a:lnSpc>
            </a:pPr>
            <a:r>
              <a:rPr lang="en-US" sz="2999" spc="299" dirty="0" err="1">
                <a:solidFill>
                  <a:srgbClr val="241E17"/>
                </a:solidFill>
                <a:latin typeface="游明朝" panose="02020400000000000000" pitchFamily="18" charset="-128"/>
                <a:ea typeface="游明朝" panose="02020400000000000000" pitchFamily="18" charset="-128"/>
              </a:rPr>
              <a:t>寄り添ってくれるひとがいる</a:t>
            </a:r>
            <a:r>
              <a:rPr lang="en-US" sz="2999" spc="299" dirty="0">
                <a:solidFill>
                  <a:srgbClr val="241E17"/>
                </a:solidFill>
                <a:latin typeface="游明朝" panose="02020400000000000000" pitchFamily="18" charset="-128"/>
                <a:ea typeface="游明朝" panose="02020400000000000000" pitchFamily="18" charset="-128"/>
              </a:rPr>
              <a:t>…</a:t>
            </a:r>
          </a:p>
        </p:txBody>
      </p:sp>
      <p:pic>
        <p:nvPicPr>
          <p:cNvPr id="13" name="Picture 4">
            <a:extLst>
              <a:ext uri="{FF2B5EF4-FFF2-40B4-BE49-F238E27FC236}">
                <a16:creationId xmlns:a16="http://schemas.microsoft.com/office/drawing/2014/main" id="{A9AEC00B-25DC-47FE-CA6F-943F56DB9EF0}"/>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5305424" y="2645034"/>
            <a:ext cx="3940566" cy="3031860"/>
          </a:xfrm>
          <a:prstGeom prst="rect">
            <a:avLst/>
          </a:prstGeom>
        </p:spPr>
      </p:pic>
      <p:pic>
        <p:nvPicPr>
          <p:cNvPr id="14" name="Picture 5">
            <a:extLst>
              <a:ext uri="{FF2B5EF4-FFF2-40B4-BE49-F238E27FC236}">
                <a16:creationId xmlns:a16="http://schemas.microsoft.com/office/drawing/2014/main" id="{FCB5EC92-7669-36D4-8C04-819D508DD617}"/>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433922" y="6463970"/>
            <a:ext cx="3657600" cy="281414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66760-6D7D-A0E3-23BF-23406AEBA77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8654C975-3AE5-69B1-1D89-2C29A1BCF1E7}"/>
              </a:ext>
            </a:extLst>
          </p:cNvPr>
          <p:cNvSpPr/>
          <p:nvPr/>
        </p:nvSpPr>
        <p:spPr>
          <a:xfrm>
            <a:off x="0" y="1238250"/>
            <a:ext cx="18288000" cy="0"/>
          </a:xfrm>
          <a:prstGeom prst="line">
            <a:avLst/>
          </a:prstGeom>
          <a:ln w="38100" cap="flat">
            <a:solidFill>
              <a:srgbClr val="AEA29D"/>
            </a:solidFill>
            <a:prstDash val="solid"/>
            <a:headEnd type="none" w="sm" len="sm"/>
            <a:tailEnd type="none" w="sm" len="sm"/>
          </a:ln>
        </p:spPr>
        <p:txBody>
          <a:bodyPr/>
          <a:lstStyle/>
          <a:p>
            <a:endParaRPr lang="ja-JP" altLang="en-US">
              <a:latin typeface="游明朝" panose="02020400000000000000" pitchFamily="18" charset="-128"/>
              <a:ea typeface="游明朝" panose="02020400000000000000" pitchFamily="18" charset="-128"/>
            </a:endParaRPr>
          </a:p>
        </p:txBody>
      </p:sp>
      <p:sp>
        <p:nvSpPr>
          <p:cNvPr id="7" name="TextBox 7">
            <a:extLst>
              <a:ext uri="{FF2B5EF4-FFF2-40B4-BE49-F238E27FC236}">
                <a16:creationId xmlns:a16="http://schemas.microsoft.com/office/drawing/2014/main" id="{26806638-47D9-F12B-605E-E673B045EB9B}"/>
              </a:ext>
            </a:extLst>
          </p:cNvPr>
          <p:cNvSpPr txBox="1"/>
          <p:nvPr/>
        </p:nvSpPr>
        <p:spPr>
          <a:xfrm>
            <a:off x="1379446" y="7623082"/>
            <a:ext cx="7092263" cy="1670778"/>
          </a:xfrm>
          <a:prstGeom prst="rect">
            <a:avLst/>
          </a:prstGeom>
        </p:spPr>
        <p:txBody>
          <a:bodyPr wrap="square" lIns="0" tIns="0" rIns="0" bIns="0" rtlCol="0" anchor="t">
            <a:spAutoFit/>
          </a:bodyPr>
          <a:lstStyle/>
          <a:p>
            <a:pPr>
              <a:lnSpc>
                <a:spcPts val="3287"/>
              </a:lnSpc>
            </a:pPr>
            <a:r>
              <a:rPr lang="ja-JP" altLang="en-US" sz="2200" spc="190" dirty="0">
                <a:solidFill>
                  <a:srgbClr val="241E17"/>
                </a:solidFill>
                <a:latin typeface="游明朝" panose="02020400000000000000" pitchFamily="18" charset="-128"/>
                <a:ea typeface="游明朝" panose="02020400000000000000" pitchFamily="18" charset="-128"/>
              </a:rPr>
              <a:t>登録後まだ委託のない里親や縁組成立後の里親家庭等を訪問し、里親の意向や家庭環境の確認等を行うことでよりスムーズで適切な委託に繋げられるようにしています。　　　</a:t>
            </a:r>
            <a:endParaRPr lang="en-US" altLang="ja-JP" sz="2200" spc="190" dirty="0">
              <a:solidFill>
                <a:srgbClr val="241E17"/>
              </a:solidFill>
              <a:latin typeface="游明朝" panose="02020400000000000000" pitchFamily="18" charset="-128"/>
              <a:ea typeface="游明朝" panose="02020400000000000000" pitchFamily="18" charset="-128"/>
            </a:endParaRPr>
          </a:p>
        </p:txBody>
      </p:sp>
      <p:sp>
        <p:nvSpPr>
          <p:cNvPr id="8" name="TextBox 8">
            <a:extLst>
              <a:ext uri="{FF2B5EF4-FFF2-40B4-BE49-F238E27FC236}">
                <a16:creationId xmlns:a16="http://schemas.microsoft.com/office/drawing/2014/main" id="{55BEC53B-CB59-B3EF-A110-93264ABD5D2B}"/>
              </a:ext>
            </a:extLst>
          </p:cNvPr>
          <p:cNvSpPr txBox="1"/>
          <p:nvPr/>
        </p:nvSpPr>
        <p:spPr>
          <a:xfrm>
            <a:off x="9115424" y="7630313"/>
            <a:ext cx="7953375" cy="1670778"/>
          </a:xfrm>
          <a:prstGeom prst="rect">
            <a:avLst/>
          </a:prstGeom>
        </p:spPr>
        <p:txBody>
          <a:bodyPr wrap="square" lIns="0" tIns="0" rIns="0" bIns="0" rtlCol="0" anchor="t">
            <a:spAutoFit/>
          </a:bodyPr>
          <a:lstStyle/>
          <a:p>
            <a:pPr>
              <a:lnSpc>
                <a:spcPts val="3287"/>
              </a:lnSpc>
            </a:pPr>
            <a:r>
              <a:rPr lang="ja-JP" altLang="en-US" sz="2200" spc="190" dirty="0">
                <a:solidFill>
                  <a:srgbClr val="241E17"/>
                </a:solidFill>
                <a:latin typeface="游明朝" panose="02020400000000000000" pitchFamily="18" charset="-128"/>
                <a:ea typeface="游明朝" panose="02020400000000000000" pitchFamily="18" charset="-128"/>
              </a:rPr>
              <a:t>里親委託の意義と重要性について理解を深めてもらうための施設訪問を行っています。里親委託が難しいケースにおいてもボランティア里親（週末里親・季節里親）に繋げられるよう働きかけを行っています。　　　　</a:t>
            </a:r>
            <a:endParaRPr lang="en-US" sz="2200" spc="190" dirty="0">
              <a:solidFill>
                <a:srgbClr val="241E17"/>
              </a:solidFill>
              <a:latin typeface="游明朝" panose="02020400000000000000" pitchFamily="18" charset="-128"/>
              <a:ea typeface="游明朝" panose="02020400000000000000" pitchFamily="18" charset="-128"/>
            </a:endParaRPr>
          </a:p>
        </p:txBody>
      </p:sp>
      <p:sp>
        <p:nvSpPr>
          <p:cNvPr id="9" name="TextBox 9">
            <a:extLst>
              <a:ext uri="{FF2B5EF4-FFF2-40B4-BE49-F238E27FC236}">
                <a16:creationId xmlns:a16="http://schemas.microsoft.com/office/drawing/2014/main" id="{25139FE0-9BAA-A8A4-1CB6-346B71BA4148}"/>
              </a:ext>
            </a:extLst>
          </p:cNvPr>
          <p:cNvSpPr txBox="1"/>
          <p:nvPr/>
        </p:nvSpPr>
        <p:spPr>
          <a:xfrm>
            <a:off x="1398496" y="7002476"/>
            <a:ext cx="6894415" cy="499752"/>
          </a:xfrm>
          <a:prstGeom prst="rect">
            <a:avLst/>
          </a:prstGeom>
        </p:spPr>
        <p:txBody>
          <a:bodyPr lIns="0" tIns="0" rIns="0" bIns="0" rtlCol="0" anchor="t">
            <a:spAutoFit/>
          </a:bodyPr>
          <a:lstStyle/>
          <a:p>
            <a:pPr>
              <a:lnSpc>
                <a:spcPts val="4250"/>
              </a:lnSpc>
            </a:pPr>
            <a:r>
              <a:rPr lang="ja-JP" altLang="en-US" sz="2600" spc="450" dirty="0">
                <a:solidFill>
                  <a:srgbClr val="241E17"/>
                </a:solidFill>
                <a:latin typeface="游明朝" panose="02020400000000000000" pitchFamily="18" charset="-128"/>
                <a:ea typeface="游明朝" panose="02020400000000000000" pitchFamily="18" charset="-128"/>
              </a:rPr>
              <a:t>未委託里親訪問事業</a:t>
            </a:r>
            <a:endParaRPr lang="en-US" sz="2600" spc="450" dirty="0">
              <a:solidFill>
                <a:srgbClr val="241E17"/>
              </a:solidFill>
              <a:latin typeface="游明朝" panose="02020400000000000000" pitchFamily="18" charset="-128"/>
              <a:ea typeface="游明朝" panose="02020400000000000000" pitchFamily="18" charset="-128"/>
            </a:endParaRPr>
          </a:p>
        </p:txBody>
      </p:sp>
      <p:sp>
        <p:nvSpPr>
          <p:cNvPr id="10" name="TextBox 10">
            <a:extLst>
              <a:ext uri="{FF2B5EF4-FFF2-40B4-BE49-F238E27FC236}">
                <a16:creationId xmlns:a16="http://schemas.microsoft.com/office/drawing/2014/main" id="{DD304E71-020D-A6B1-40CF-3508394AD524}"/>
              </a:ext>
            </a:extLst>
          </p:cNvPr>
          <p:cNvSpPr txBox="1"/>
          <p:nvPr/>
        </p:nvSpPr>
        <p:spPr>
          <a:xfrm>
            <a:off x="9115425" y="7002476"/>
            <a:ext cx="7419975" cy="504305"/>
          </a:xfrm>
          <a:prstGeom prst="rect">
            <a:avLst/>
          </a:prstGeom>
        </p:spPr>
        <p:txBody>
          <a:bodyPr wrap="square" lIns="0" tIns="0" rIns="0" bIns="0" rtlCol="0" anchor="t">
            <a:spAutoFit/>
          </a:bodyPr>
          <a:lstStyle/>
          <a:p>
            <a:pPr>
              <a:lnSpc>
                <a:spcPts val="4250"/>
              </a:lnSpc>
            </a:pPr>
            <a:r>
              <a:rPr lang="ja-JP" altLang="en-US" sz="2600" spc="450" dirty="0">
                <a:solidFill>
                  <a:srgbClr val="241E17"/>
                </a:solidFill>
                <a:latin typeface="游明朝" panose="02020400000000000000" pitchFamily="18" charset="-128"/>
                <a:ea typeface="游明朝" panose="02020400000000000000" pitchFamily="18" charset="-128"/>
              </a:rPr>
              <a:t>施設訪問</a:t>
            </a:r>
            <a:r>
              <a:rPr lang="ja-JP" altLang="en-US" sz="2000" spc="450" dirty="0">
                <a:solidFill>
                  <a:srgbClr val="241E17"/>
                </a:solidFill>
                <a:latin typeface="游明朝" panose="02020400000000000000" pitchFamily="18" charset="-128"/>
                <a:ea typeface="游明朝" panose="02020400000000000000" pitchFamily="18" charset="-128"/>
              </a:rPr>
              <a:t>（ボランティア里親事業の紹介）</a:t>
            </a:r>
            <a:endParaRPr lang="en-US" sz="2000" spc="450" dirty="0">
              <a:solidFill>
                <a:srgbClr val="241E17"/>
              </a:solidFill>
              <a:latin typeface="游明朝" panose="02020400000000000000" pitchFamily="18" charset="-128"/>
              <a:ea typeface="游明朝" panose="02020400000000000000" pitchFamily="18" charset="-128"/>
            </a:endParaRPr>
          </a:p>
        </p:txBody>
      </p:sp>
      <p:sp>
        <p:nvSpPr>
          <p:cNvPr id="11" name="TextBox 11">
            <a:extLst>
              <a:ext uri="{FF2B5EF4-FFF2-40B4-BE49-F238E27FC236}">
                <a16:creationId xmlns:a16="http://schemas.microsoft.com/office/drawing/2014/main" id="{8ED45570-24F0-5D6E-7D5E-FC141B48CC51}"/>
              </a:ext>
            </a:extLst>
          </p:cNvPr>
          <p:cNvSpPr txBox="1"/>
          <p:nvPr/>
        </p:nvSpPr>
        <p:spPr>
          <a:xfrm>
            <a:off x="1066800" y="458763"/>
            <a:ext cx="6347009" cy="538609"/>
          </a:xfrm>
          <a:prstGeom prst="rect">
            <a:avLst/>
          </a:prstGeom>
        </p:spPr>
        <p:txBody>
          <a:bodyPr lIns="0" tIns="0" rIns="0" bIns="0" rtlCol="0" anchor="t">
            <a:spAutoFit/>
          </a:bodyPr>
          <a:lstStyle/>
          <a:p>
            <a:pPr>
              <a:lnSpc>
                <a:spcPts val="4199"/>
              </a:lnSpc>
            </a:pPr>
            <a:r>
              <a:rPr lang="en-US" sz="3600" spc="299" dirty="0">
                <a:solidFill>
                  <a:srgbClr val="241E17"/>
                </a:solidFill>
                <a:latin typeface="游明朝" panose="02020400000000000000" pitchFamily="18" charset="-128"/>
                <a:ea typeface="游明朝" panose="02020400000000000000" pitchFamily="18" charset="-128"/>
              </a:rPr>
              <a:t>０１．里親支援事業</a:t>
            </a:r>
          </a:p>
        </p:txBody>
      </p:sp>
      <p:sp>
        <p:nvSpPr>
          <p:cNvPr id="12" name="TextBox 12">
            <a:extLst>
              <a:ext uri="{FF2B5EF4-FFF2-40B4-BE49-F238E27FC236}">
                <a16:creationId xmlns:a16="http://schemas.microsoft.com/office/drawing/2014/main" id="{FE23F1F6-0CE0-813A-AF57-5FDEC3945955}"/>
              </a:ext>
            </a:extLst>
          </p:cNvPr>
          <p:cNvSpPr txBox="1"/>
          <p:nvPr/>
        </p:nvSpPr>
        <p:spPr>
          <a:xfrm>
            <a:off x="1398496" y="1830645"/>
            <a:ext cx="10869704" cy="508665"/>
          </a:xfrm>
          <a:prstGeom prst="rect">
            <a:avLst/>
          </a:prstGeom>
        </p:spPr>
        <p:txBody>
          <a:bodyPr wrap="square" lIns="0" tIns="0" rIns="0" bIns="0" rtlCol="0" anchor="t">
            <a:spAutoFit/>
          </a:bodyPr>
          <a:lstStyle/>
          <a:p>
            <a:pPr>
              <a:lnSpc>
                <a:spcPts val="4199"/>
              </a:lnSpc>
            </a:pPr>
            <a:r>
              <a:rPr lang="ja-JP" altLang="en-US" sz="2999" spc="299" dirty="0">
                <a:solidFill>
                  <a:srgbClr val="241E17"/>
                </a:solidFill>
                <a:latin typeface="游明朝" panose="02020400000000000000" pitchFamily="18" charset="-128"/>
                <a:ea typeface="游明朝" panose="02020400000000000000" pitchFamily="18" charset="-128"/>
              </a:rPr>
              <a:t>かけがえのない出会いのために</a:t>
            </a:r>
            <a:r>
              <a:rPr lang="en-US" altLang="ja-JP" sz="2999" spc="299" dirty="0">
                <a:solidFill>
                  <a:srgbClr val="241E17"/>
                </a:solidFill>
                <a:latin typeface="游明朝" panose="02020400000000000000" pitchFamily="18" charset="-128"/>
                <a:ea typeface="游明朝" panose="02020400000000000000" pitchFamily="18" charset="-128"/>
              </a:rPr>
              <a:t>…</a:t>
            </a:r>
            <a:endParaRPr lang="en-US" sz="2999" spc="299" dirty="0">
              <a:solidFill>
                <a:srgbClr val="241E17"/>
              </a:solidFill>
              <a:latin typeface="游明朝" panose="02020400000000000000" pitchFamily="18" charset="-128"/>
              <a:ea typeface="游明朝" panose="02020400000000000000" pitchFamily="18" charset="-128"/>
            </a:endParaRPr>
          </a:p>
        </p:txBody>
      </p:sp>
      <p:pic>
        <p:nvPicPr>
          <p:cNvPr id="1026" name="Picture 2" descr="写真">
            <a:extLst>
              <a:ext uri="{FF2B5EF4-FFF2-40B4-BE49-F238E27FC236}">
                <a16:creationId xmlns:a16="http://schemas.microsoft.com/office/drawing/2014/main" id="{B7DFD9DA-BCD5-9111-9B55-138C42A99C66}"/>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352942" y="2931704"/>
            <a:ext cx="6310292" cy="3890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5524B1D-036F-35B1-5C22-A7504DDAC5DF}"/>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115424" y="2892461"/>
            <a:ext cx="6190858" cy="3925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796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144000" y="2279283"/>
            <a:ext cx="4010025" cy="3441884"/>
          </a:xfrm>
          <a:prstGeom prst="rect">
            <a:avLst/>
          </a:prstGeom>
        </p:spPr>
      </p:pic>
      <p:pic>
        <p:nvPicPr>
          <p:cNvPr id="5"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144000" y="5816417"/>
            <a:ext cx="4010025" cy="3441884"/>
          </a:xfrm>
          <a:prstGeom prst="rect">
            <a:avLst/>
          </a:prstGeom>
        </p:spPr>
      </p:pic>
      <p:pic>
        <p:nvPicPr>
          <p:cNvPr id="6" name="Picture 6"/>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249275" y="5816417"/>
            <a:ext cx="4010025" cy="3441884"/>
          </a:xfrm>
          <a:prstGeom prst="rect">
            <a:avLst/>
          </a:prstGeom>
        </p:spPr>
      </p:pic>
      <p:sp>
        <p:nvSpPr>
          <p:cNvPr id="7" name="AutoShape 7"/>
          <p:cNvSpPr/>
          <p:nvPr/>
        </p:nvSpPr>
        <p:spPr>
          <a:xfrm>
            <a:off x="0" y="1238250"/>
            <a:ext cx="18288000" cy="0"/>
          </a:xfrm>
          <a:prstGeom prst="line">
            <a:avLst/>
          </a:prstGeom>
          <a:ln w="38100" cap="flat">
            <a:solidFill>
              <a:srgbClr val="AEA29D"/>
            </a:solidFill>
            <a:prstDash val="solid"/>
            <a:headEnd type="none" w="sm" len="sm"/>
            <a:tailEnd type="none" w="sm" len="sm"/>
          </a:ln>
        </p:spPr>
        <p:txBody>
          <a:bodyPr/>
          <a:lstStyle/>
          <a:p>
            <a:endParaRPr lang="ja-JP" altLang="en-US">
              <a:latin typeface="游明朝" panose="02020400000000000000" pitchFamily="18" charset="-128"/>
              <a:ea typeface="游明朝" panose="02020400000000000000" pitchFamily="18" charset="-128"/>
            </a:endParaRPr>
          </a:p>
        </p:txBody>
      </p:sp>
      <p:sp>
        <p:nvSpPr>
          <p:cNvPr id="8" name="TextBox 8"/>
          <p:cNvSpPr txBox="1"/>
          <p:nvPr/>
        </p:nvSpPr>
        <p:spPr>
          <a:xfrm>
            <a:off x="1398496" y="419100"/>
            <a:ext cx="6347009" cy="538609"/>
          </a:xfrm>
          <a:prstGeom prst="rect">
            <a:avLst/>
          </a:prstGeom>
        </p:spPr>
        <p:txBody>
          <a:bodyPr lIns="0" tIns="0" rIns="0" bIns="0" rtlCol="0" anchor="t">
            <a:spAutoFit/>
          </a:bodyPr>
          <a:lstStyle/>
          <a:p>
            <a:pPr>
              <a:lnSpc>
                <a:spcPts val="4199"/>
              </a:lnSpc>
            </a:pPr>
            <a:r>
              <a:rPr lang="en-US" sz="3600" spc="299" dirty="0">
                <a:solidFill>
                  <a:srgbClr val="241E17"/>
                </a:solidFill>
                <a:latin typeface="游明朝" panose="02020400000000000000" pitchFamily="18" charset="-128"/>
                <a:ea typeface="游明朝" panose="02020400000000000000" pitchFamily="18" charset="-128"/>
              </a:rPr>
              <a:t>０２．居場所づくり</a:t>
            </a:r>
          </a:p>
        </p:txBody>
      </p:sp>
      <p:sp>
        <p:nvSpPr>
          <p:cNvPr id="9" name="TextBox 9"/>
          <p:cNvSpPr txBox="1"/>
          <p:nvPr/>
        </p:nvSpPr>
        <p:spPr>
          <a:xfrm>
            <a:off x="1395134" y="2853966"/>
            <a:ext cx="6983504" cy="1911229"/>
          </a:xfrm>
          <a:prstGeom prst="rect">
            <a:avLst/>
          </a:prstGeom>
        </p:spPr>
        <p:txBody>
          <a:bodyPr wrap="square" lIns="0" tIns="0" rIns="0" bIns="0" rtlCol="0" anchor="t">
            <a:spAutoFit/>
          </a:bodyPr>
          <a:lstStyle/>
          <a:p>
            <a:pPr>
              <a:lnSpc>
                <a:spcPts val="3800"/>
              </a:lnSpc>
            </a:pPr>
            <a:r>
              <a:rPr lang="ja-JP" altLang="en-US" sz="2200" spc="190" dirty="0">
                <a:solidFill>
                  <a:srgbClr val="241E17"/>
                </a:solidFill>
                <a:latin typeface="游明朝" panose="02020400000000000000" pitchFamily="18" charset="-128"/>
                <a:ea typeface="游明朝" panose="02020400000000000000" pitchFamily="18" charset="-128"/>
              </a:rPr>
              <a:t>毎月</a:t>
            </a:r>
            <a:r>
              <a:rPr lang="en-US" altLang="ja-JP" sz="2200" spc="190" dirty="0">
                <a:solidFill>
                  <a:srgbClr val="241E17"/>
                </a:solidFill>
                <a:latin typeface="游明朝" panose="02020400000000000000" pitchFamily="18" charset="-128"/>
                <a:ea typeface="游明朝" panose="02020400000000000000" pitchFamily="18" charset="-128"/>
              </a:rPr>
              <a:t>3</a:t>
            </a:r>
            <a:r>
              <a:rPr lang="ja-JP" altLang="en-US" sz="2200" spc="190" dirty="0">
                <a:solidFill>
                  <a:srgbClr val="241E17"/>
                </a:solidFill>
                <a:latin typeface="游明朝" panose="02020400000000000000" pitchFamily="18" charset="-128"/>
                <a:ea typeface="游明朝" panose="02020400000000000000" pitchFamily="18" charset="-128"/>
              </a:rPr>
              <a:t>回</a:t>
            </a:r>
            <a:r>
              <a:rPr lang="ja-JP" altLang="en-US" sz="2000" spc="190" dirty="0">
                <a:solidFill>
                  <a:srgbClr val="241E17"/>
                </a:solidFill>
                <a:latin typeface="游明朝" panose="02020400000000000000" pitchFamily="18" charset="-128"/>
                <a:ea typeface="游明朝" panose="02020400000000000000" pitchFamily="18" charset="-128"/>
              </a:rPr>
              <a:t>（月曜</a:t>
            </a:r>
            <a:r>
              <a:rPr lang="en-US" altLang="ja-JP" sz="2000" spc="190" dirty="0">
                <a:solidFill>
                  <a:srgbClr val="241E17"/>
                </a:solidFill>
                <a:latin typeface="游明朝" panose="02020400000000000000" pitchFamily="18" charset="-128"/>
                <a:ea typeface="游明朝" panose="02020400000000000000" pitchFamily="18" charset="-128"/>
              </a:rPr>
              <a:t>2</a:t>
            </a:r>
            <a:r>
              <a:rPr lang="ja-JP" altLang="en-US" sz="2000" spc="190" dirty="0">
                <a:solidFill>
                  <a:srgbClr val="241E17"/>
                </a:solidFill>
                <a:latin typeface="游明朝" panose="02020400000000000000" pitchFamily="18" charset="-128"/>
                <a:ea typeface="游明朝" panose="02020400000000000000" pitchFamily="18" charset="-128"/>
              </a:rPr>
              <a:t>回、土曜</a:t>
            </a:r>
            <a:r>
              <a:rPr lang="en-US" altLang="ja-JP" sz="2000" spc="190" dirty="0">
                <a:solidFill>
                  <a:srgbClr val="241E17"/>
                </a:solidFill>
                <a:latin typeface="游明朝" panose="02020400000000000000" pitchFamily="18" charset="-128"/>
                <a:ea typeface="游明朝" panose="02020400000000000000" pitchFamily="18" charset="-128"/>
              </a:rPr>
              <a:t>1</a:t>
            </a:r>
            <a:r>
              <a:rPr lang="ja-JP" altLang="en-US" sz="2000" spc="190" dirty="0">
                <a:solidFill>
                  <a:srgbClr val="241E17"/>
                </a:solidFill>
                <a:latin typeface="游明朝" panose="02020400000000000000" pitchFamily="18" charset="-128"/>
                <a:ea typeface="游明朝" panose="02020400000000000000" pitchFamily="18" charset="-128"/>
              </a:rPr>
              <a:t>回）</a:t>
            </a:r>
            <a:r>
              <a:rPr lang="ja-JP" altLang="en-US" sz="2200" spc="190" dirty="0">
                <a:solidFill>
                  <a:srgbClr val="241E17"/>
                </a:solidFill>
                <a:latin typeface="游明朝" panose="02020400000000000000" pitchFamily="18" charset="-128"/>
                <a:ea typeface="游明朝" panose="02020400000000000000" pitchFamily="18" charset="-128"/>
              </a:rPr>
              <a:t>ほだかの里を全面的に</a:t>
            </a:r>
            <a:r>
              <a:rPr lang="en-US" sz="2200" spc="190" dirty="0" err="1">
                <a:solidFill>
                  <a:srgbClr val="241E17"/>
                </a:solidFill>
                <a:latin typeface="游明朝" panose="02020400000000000000" pitchFamily="18" charset="-128"/>
                <a:ea typeface="游明朝" panose="02020400000000000000" pitchFamily="18" charset="-128"/>
              </a:rPr>
              <a:t>開放し</a:t>
            </a:r>
            <a:r>
              <a:rPr lang="ja-JP" altLang="en-US" sz="2200" spc="190" dirty="0">
                <a:solidFill>
                  <a:srgbClr val="241E17"/>
                </a:solidFill>
                <a:latin typeface="游明朝" panose="02020400000000000000" pitchFamily="18" charset="-128"/>
                <a:ea typeface="游明朝" panose="02020400000000000000" pitchFamily="18" charset="-128"/>
              </a:rPr>
              <a:t>、さとカフェを</a:t>
            </a:r>
            <a:r>
              <a:rPr lang="en-US" altLang="ja-JP" sz="2200" spc="190" dirty="0">
                <a:solidFill>
                  <a:srgbClr val="241E17"/>
                </a:solidFill>
                <a:latin typeface="游明朝" panose="02020400000000000000" pitchFamily="18" charset="-128"/>
                <a:ea typeface="游明朝" panose="02020400000000000000" pitchFamily="18" charset="-128"/>
              </a:rPr>
              <a:t>OPEN</a:t>
            </a:r>
            <a:r>
              <a:rPr lang="ja-JP" altLang="en-US" sz="2200" spc="190" dirty="0">
                <a:solidFill>
                  <a:srgbClr val="241E17"/>
                </a:solidFill>
                <a:latin typeface="游明朝" panose="02020400000000000000" pitchFamily="18" charset="-128"/>
                <a:ea typeface="游明朝" panose="02020400000000000000" pitchFamily="18" charset="-128"/>
              </a:rPr>
              <a:t>しています。里親の皆様が気軽に立ち寄ることができるような環境・雰囲気づくりを大切にしています。　</a:t>
            </a:r>
            <a:endParaRPr lang="en-US" altLang="ja-JP" sz="2200" spc="190" dirty="0">
              <a:solidFill>
                <a:srgbClr val="241E17"/>
              </a:solidFill>
              <a:latin typeface="游明朝" panose="02020400000000000000" pitchFamily="18" charset="-128"/>
              <a:ea typeface="游明朝" panose="02020400000000000000" pitchFamily="18" charset="-128"/>
            </a:endParaRPr>
          </a:p>
        </p:txBody>
      </p:sp>
      <p:sp>
        <p:nvSpPr>
          <p:cNvPr id="10" name="TextBox 10"/>
          <p:cNvSpPr txBox="1"/>
          <p:nvPr/>
        </p:nvSpPr>
        <p:spPr>
          <a:xfrm>
            <a:off x="1417546" y="2182334"/>
            <a:ext cx="6347009" cy="506421"/>
          </a:xfrm>
          <a:prstGeom prst="rect">
            <a:avLst/>
          </a:prstGeom>
        </p:spPr>
        <p:txBody>
          <a:bodyPr lIns="0" tIns="0" rIns="0" bIns="0" rtlCol="0" anchor="t">
            <a:spAutoFit/>
          </a:bodyPr>
          <a:lstStyle/>
          <a:p>
            <a:pPr>
              <a:lnSpc>
                <a:spcPts val="4250"/>
              </a:lnSpc>
            </a:pPr>
            <a:r>
              <a:rPr lang="en-US" sz="2800" spc="450" dirty="0" err="1">
                <a:solidFill>
                  <a:srgbClr val="241E17"/>
                </a:solidFill>
                <a:latin typeface="游明朝" panose="02020400000000000000" pitchFamily="18" charset="-128"/>
                <a:ea typeface="游明朝" panose="02020400000000000000" pitchFamily="18" charset="-128"/>
              </a:rPr>
              <a:t>さとカフェ</a:t>
            </a:r>
            <a:endParaRPr lang="en-US" sz="2800" spc="450" dirty="0">
              <a:solidFill>
                <a:srgbClr val="241E17"/>
              </a:solidFill>
              <a:latin typeface="游明朝" panose="02020400000000000000" pitchFamily="18" charset="-128"/>
              <a:ea typeface="游明朝" panose="02020400000000000000" pitchFamily="18" charset="-128"/>
            </a:endParaRPr>
          </a:p>
        </p:txBody>
      </p:sp>
      <p:sp>
        <p:nvSpPr>
          <p:cNvPr id="11" name="TextBox 11"/>
          <p:cNvSpPr txBox="1"/>
          <p:nvPr/>
        </p:nvSpPr>
        <p:spPr>
          <a:xfrm>
            <a:off x="1394014" y="5327047"/>
            <a:ext cx="6347009" cy="506421"/>
          </a:xfrm>
          <a:prstGeom prst="rect">
            <a:avLst/>
          </a:prstGeom>
        </p:spPr>
        <p:txBody>
          <a:bodyPr lIns="0" tIns="0" rIns="0" bIns="0" rtlCol="0" anchor="t">
            <a:spAutoFit/>
          </a:bodyPr>
          <a:lstStyle/>
          <a:p>
            <a:pPr>
              <a:lnSpc>
                <a:spcPts val="4250"/>
              </a:lnSpc>
            </a:pPr>
            <a:r>
              <a:rPr lang="en-US" sz="2800" spc="450" dirty="0" err="1">
                <a:solidFill>
                  <a:srgbClr val="241E17"/>
                </a:solidFill>
                <a:latin typeface="游明朝" panose="02020400000000000000" pitchFamily="18" charset="-128"/>
                <a:ea typeface="游明朝" panose="02020400000000000000" pitchFamily="18" charset="-128"/>
              </a:rPr>
              <a:t>さとマルシェ</a:t>
            </a:r>
            <a:endParaRPr lang="en-US" sz="2800" spc="450" dirty="0">
              <a:solidFill>
                <a:srgbClr val="241E17"/>
              </a:solidFill>
              <a:latin typeface="游明朝" panose="02020400000000000000" pitchFamily="18" charset="-128"/>
              <a:ea typeface="游明朝" panose="02020400000000000000" pitchFamily="18" charset="-128"/>
            </a:endParaRPr>
          </a:p>
        </p:txBody>
      </p:sp>
      <p:sp>
        <p:nvSpPr>
          <p:cNvPr id="12" name="TextBox 12"/>
          <p:cNvSpPr txBox="1"/>
          <p:nvPr/>
        </p:nvSpPr>
        <p:spPr>
          <a:xfrm>
            <a:off x="1394014" y="6030609"/>
            <a:ext cx="6983504" cy="2398542"/>
          </a:xfrm>
          <a:prstGeom prst="rect">
            <a:avLst/>
          </a:prstGeom>
        </p:spPr>
        <p:txBody>
          <a:bodyPr wrap="square" lIns="0" tIns="0" rIns="0" bIns="0" rtlCol="0" anchor="t">
            <a:spAutoFit/>
          </a:bodyPr>
          <a:lstStyle/>
          <a:p>
            <a:pPr>
              <a:lnSpc>
                <a:spcPts val="3800"/>
              </a:lnSpc>
            </a:pPr>
            <a:r>
              <a:rPr lang="en-US" sz="2200" spc="190" dirty="0" err="1">
                <a:solidFill>
                  <a:srgbClr val="241E17"/>
                </a:solidFill>
                <a:latin typeface="游明朝" panose="02020400000000000000" pitchFamily="18" charset="-128"/>
                <a:ea typeface="游明朝" panose="02020400000000000000" pitchFamily="18" charset="-128"/>
              </a:rPr>
              <a:t>皆さんに持ち寄っていただいた不用品や未使用品、手作り作品を集めて</a:t>
            </a:r>
            <a:r>
              <a:rPr lang="en-US" sz="2200" spc="190" dirty="0">
                <a:solidFill>
                  <a:srgbClr val="241E17"/>
                </a:solidFill>
                <a:latin typeface="游明朝" panose="02020400000000000000" pitchFamily="18" charset="-128"/>
                <a:ea typeface="游明朝" panose="02020400000000000000" pitchFamily="18" charset="-128"/>
              </a:rPr>
              <a:t>、</a:t>
            </a:r>
            <a:r>
              <a:rPr lang="ja-JP" altLang="en-US" sz="2200" spc="190" dirty="0">
                <a:solidFill>
                  <a:srgbClr val="241E17"/>
                </a:solidFill>
                <a:latin typeface="游明朝" panose="02020400000000000000" pitchFamily="18" charset="-128"/>
                <a:ea typeface="游明朝" panose="02020400000000000000" pitchFamily="18" charset="-128"/>
              </a:rPr>
              <a:t>さと</a:t>
            </a:r>
            <a:r>
              <a:rPr lang="en-US" sz="2200" spc="190" dirty="0" err="1">
                <a:solidFill>
                  <a:srgbClr val="241E17"/>
                </a:solidFill>
                <a:latin typeface="游明朝" panose="02020400000000000000" pitchFamily="18" charset="-128"/>
                <a:ea typeface="游明朝" panose="02020400000000000000" pitchFamily="18" charset="-128"/>
              </a:rPr>
              <a:t>マルシェ</a:t>
            </a:r>
            <a:r>
              <a:rPr lang="ja-JP" altLang="en-US" sz="2200" spc="190" dirty="0">
                <a:solidFill>
                  <a:srgbClr val="241E17"/>
                </a:solidFill>
                <a:latin typeface="游明朝" panose="02020400000000000000" pitchFamily="18" charset="-128"/>
                <a:ea typeface="游明朝" panose="02020400000000000000" pitchFamily="18" charset="-128"/>
              </a:rPr>
              <a:t>としてほだかの里内に出品・展示しています。一時保護やショートステイ等、短期間かつ急な受け入れに必要なものも気軽に揃えていただけます。　</a:t>
            </a:r>
            <a:endParaRPr lang="en-US" sz="2200" spc="190" dirty="0">
              <a:solidFill>
                <a:srgbClr val="241E17"/>
              </a:solidFill>
              <a:latin typeface="游明朝" panose="02020400000000000000" pitchFamily="18" charset="-128"/>
              <a:ea typeface="游明朝" panose="02020400000000000000" pitchFamily="18" charset="-128"/>
            </a:endParaRPr>
          </a:p>
        </p:txBody>
      </p:sp>
      <p:sp>
        <p:nvSpPr>
          <p:cNvPr id="13" name="TextBox 13"/>
          <p:cNvSpPr txBox="1"/>
          <p:nvPr/>
        </p:nvSpPr>
        <p:spPr>
          <a:xfrm>
            <a:off x="1417546" y="9048750"/>
            <a:ext cx="7945967" cy="551498"/>
          </a:xfrm>
          <a:prstGeom prst="rect">
            <a:avLst/>
          </a:prstGeom>
        </p:spPr>
        <p:txBody>
          <a:bodyPr wrap="square" lIns="0" tIns="0" rIns="0" bIns="0" rtlCol="0" anchor="t">
            <a:spAutoFit/>
          </a:bodyPr>
          <a:lstStyle/>
          <a:p>
            <a:pPr>
              <a:lnSpc>
                <a:spcPts val="4479"/>
              </a:lnSpc>
            </a:pPr>
            <a:r>
              <a:rPr lang="en-US" sz="3200" spc="319" dirty="0" err="1">
                <a:solidFill>
                  <a:srgbClr val="241E17"/>
                </a:solidFill>
                <a:latin typeface="游明朝" panose="02020400000000000000" pitchFamily="18" charset="-128"/>
                <a:ea typeface="游明朝" panose="02020400000000000000" pitchFamily="18" charset="-128"/>
              </a:rPr>
              <a:t>なんとなく居心地がいい場所</a:t>
            </a:r>
            <a:r>
              <a:rPr lang="ja-JP" altLang="en-US" sz="3200" spc="319" dirty="0">
                <a:solidFill>
                  <a:srgbClr val="241E17"/>
                </a:solidFill>
                <a:latin typeface="游明朝" panose="02020400000000000000" pitchFamily="18" charset="-128"/>
                <a:ea typeface="游明朝" panose="02020400000000000000" pitchFamily="18" charset="-128"/>
              </a:rPr>
              <a:t>・・・</a:t>
            </a:r>
            <a:endParaRPr lang="en-US" sz="3200" spc="319" dirty="0">
              <a:solidFill>
                <a:srgbClr val="241E17"/>
              </a:solidFill>
              <a:latin typeface="游明朝" panose="02020400000000000000" pitchFamily="18" charset="-128"/>
              <a:ea typeface="游明朝" panose="02020400000000000000" pitchFamily="18" charset="-128"/>
            </a:endParaRPr>
          </a:p>
        </p:txBody>
      </p:sp>
      <p:pic>
        <p:nvPicPr>
          <p:cNvPr id="14" name="図 13">
            <a:extLst>
              <a:ext uri="{FF2B5EF4-FFF2-40B4-BE49-F238E27FC236}">
                <a16:creationId xmlns:a16="http://schemas.microsoft.com/office/drawing/2014/main" id="{5B814174-204D-E0B4-2B3D-895A2E49D16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rot="10800000">
            <a:off x="13249275" y="2279283"/>
            <a:ext cx="4010024" cy="34418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7"/>
          <p:cNvSpPr/>
          <p:nvPr/>
        </p:nvSpPr>
        <p:spPr>
          <a:xfrm>
            <a:off x="0" y="1238250"/>
            <a:ext cx="18288000" cy="0"/>
          </a:xfrm>
          <a:prstGeom prst="line">
            <a:avLst/>
          </a:prstGeom>
          <a:ln w="38100" cap="flat">
            <a:solidFill>
              <a:srgbClr val="AEA29D"/>
            </a:solidFill>
            <a:prstDash val="solid"/>
            <a:headEnd type="none" w="sm" len="sm"/>
            <a:tailEnd type="none" w="sm" len="sm"/>
          </a:ln>
        </p:spPr>
        <p:txBody>
          <a:bodyPr/>
          <a:lstStyle/>
          <a:p>
            <a:endParaRPr lang="ja-JP" altLang="en-US">
              <a:latin typeface="游明朝" panose="02020400000000000000" pitchFamily="18" charset="-128"/>
              <a:ea typeface="游明朝" panose="02020400000000000000" pitchFamily="18" charset="-128"/>
            </a:endParaRPr>
          </a:p>
        </p:txBody>
      </p:sp>
      <p:sp>
        <p:nvSpPr>
          <p:cNvPr id="8" name="TextBox 8"/>
          <p:cNvSpPr txBox="1"/>
          <p:nvPr/>
        </p:nvSpPr>
        <p:spPr>
          <a:xfrm>
            <a:off x="1371600" y="420810"/>
            <a:ext cx="6347009" cy="538609"/>
          </a:xfrm>
          <a:prstGeom prst="rect">
            <a:avLst/>
          </a:prstGeom>
        </p:spPr>
        <p:txBody>
          <a:bodyPr lIns="0" tIns="0" rIns="0" bIns="0" rtlCol="0" anchor="t">
            <a:spAutoFit/>
          </a:bodyPr>
          <a:lstStyle/>
          <a:p>
            <a:pPr>
              <a:lnSpc>
                <a:spcPts val="4199"/>
              </a:lnSpc>
            </a:pPr>
            <a:r>
              <a:rPr lang="en-US" sz="3600" spc="299" dirty="0">
                <a:solidFill>
                  <a:srgbClr val="241E17"/>
                </a:solidFill>
                <a:latin typeface="游明朝" panose="02020400000000000000" pitchFamily="18" charset="-128"/>
                <a:ea typeface="游明朝" panose="02020400000000000000" pitchFamily="18" charset="-128"/>
              </a:rPr>
              <a:t>０２．居場所づくり</a:t>
            </a:r>
          </a:p>
        </p:txBody>
      </p:sp>
      <p:sp>
        <p:nvSpPr>
          <p:cNvPr id="9" name="TextBox 9"/>
          <p:cNvSpPr txBox="1"/>
          <p:nvPr/>
        </p:nvSpPr>
        <p:spPr>
          <a:xfrm>
            <a:off x="13563600" y="3314700"/>
            <a:ext cx="3702005" cy="2033057"/>
          </a:xfrm>
          <a:prstGeom prst="rect">
            <a:avLst/>
          </a:prstGeom>
        </p:spPr>
        <p:txBody>
          <a:bodyPr wrap="square" lIns="0" tIns="0" rIns="0" bIns="0" rtlCol="0" anchor="t">
            <a:spAutoFit/>
          </a:bodyPr>
          <a:lstStyle/>
          <a:p>
            <a:pPr>
              <a:lnSpc>
                <a:spcPts val="3230"/>
              </a:lnSpc>
            </a:pPr>
            <a:r>
              <a:rPr lang="ja-JP" altLang="en-US" sz="2200" spc="190" dirty="0">
                <a:solidFill>
                  <a:srgbClr val="241E17"/>
                </a:solidFill>
                <a:latin typeface="游明朝" panose="02020400000000000000" pitchFamily="18" charset="-128"/>
                <a:ea typeface="游明朝" panose="02020400000000000000" pitchFamily="18" charset="-128"/>
              </a:rPr>
              <a:t>里親家庭の皆様が楽しく安心して過ごせる居場所となるよう、餅つき会やバザーなど様々な行事を企画しています。　　</a:t>
            </a:r>
            <a:endParaRPr lang="en-US" altLang="ja-JP" sz="2200" spc="190" dirty="0">
              <a:solidFill>
                <a:srgbClr val="241E17"/>
              </a:solidFill>
              <a:latin typeface="游明朝" panose="02020400000000000000" pitchFamily="18" charset="-128"/>
              <a:ea typeface="游明朝" panose="02020400000000000000" pitchFamily="18" charset="-128"/>
            </a:endParaRPr>
          </a:p>
        </p:txBody>
      </p:sp>
      <p:sp>
        <p:nvSpPr>
          <p:cNvPr id="10" name="TextBox 10"/>
          <p:cNvSpPr txBox="1"/>
          <p:nvPr/>
        </p:nvSpPr>
        <p:spPr>
          <a:xfrm>
            <a:off x="13563600" y="2489765"/>
            <a:ext cx="6347009" cy="506421"/>
          </a:xfrm>
          <a:prstGeom prst="rect">
            <a:avLst/>
          </a:prstGeom>
        </p:spPr>
        <p:txBody>
          <a:bodyPr lIns="0" tIns="0" rIns="0" bIns="0" rtlCol="0" anchor="t">
            <a:spAutoFit/>
          </a:bodyPr>
          <a:lstStyle/>
          <a:p>
            <a:pPr>
              <a:lnSpc>
                <a:spcPts val="4250"/>
              </a:lnSpc>
            </a:pPr>
            <a:r>
              <a:rPr lang="ja-JP" altLang="en-US" sz="2600" spc="450" dirty="0">
                <a:solidFill>
                  <a:srgbClr val="241E17"/>
                </a:solidFill>
                <a:latin typeface="游明朝" panose="02020400000000000000" pitchFamily="18" charset="-128"/>
                <a:ea typeface="游明朝" panose="02020400000000000000" pitchFamily="18" charset="-128"/>
              </a:rPr>
              <a:t>各種催し物</a:t>
            </a:r>
            <a:endParaRPr lang="en-US" sz="2600" spc="450" dirty="0">
              <a:solidFill>
                <a:srgbClr val="241E17"/>
              </a:solidFill>
              <a:latin typeface="游明朝" panose="02020400000000000000" pitchFamily="18" charset="-128"/>
              <a:ea typeface="游明朝" panose="02020400000000000000" pitchFamily="18" charset="-128"/>
            </a:endParaRPr>
          </a:p>
        </p:txBody>
      </p:sp>
      <p:sp>
        <p:nvSpPr>
          <p:cNvPr id="11" name="TextBox 11"/>
          <p:cNvSpPr txBox="1"/>
          <p:nvPr/>
        </p:nvSpPr>
        <p:spPr>
          <a:xfrm>
            <a:off x="1015792" y="6409332"/>
            <a:ext cx="3657600" cy="506421"/>
          </a:xfrm>
          <a:prstGeom prst="rect">
            <a:avLst/>
          </a:prstGeom>
        </p:spPr>
        <p:txBody>
          <a:bodyPr wrap="square" lIns="0" tIns="0" rIns="0" bIns="0" rtlCol="0" anchor="t">
            <a:spAutoFit/>
          </a:bodyPr>
          <a:lstStyle/>
          <a:p>
            <a:pPr>
              <a:lnSpc>
                <a:spcPts val="4250"/>
              </a:lnSpc>
            </a:pPr>
            <a:r>
              <a:rPr lang="ja-JP" altLang="en-US" sz="2600" spc="450" dirty="0">
                <a:solidFill>
                  <a:srgbClr val="241E17"/>
                </a:solidFill>
                <a:latin typeface="游明朝" panose="02020400000000000000" pitchFamily="18" charset="-128"/>
                <a:ea typeface="游明朝" panose="02020400000000000000" pitchFamily="18" charset="-128"/>
              </a:rPr>
              <a:t>ワークショップ</a:t>
            </a:r>
            <a:endParaRPr lang="en-US" sz="2600" spc="450" dirty="0">
              <a:solidFill>
                <a:srgbClr val="241E17"/>
              </a:solidFill>
              <a:latin typeface="游明朝" panose="02020400000000000000" pitchFamily="18" charset="-128"/>
              <a:ea typeface="游明朝" panose="02020400000000000000" pitchFamily="18" charset="-128"/>
            </a:endParaRPr>
          </a:p>
        </p:txBody>
      </p:sp>
      <p:sp>
        <p:nvSpPr>
          <p:cNvPr id="12" name="TextBox 12"/>
          <p:cNvSpPr txBox="1"/>
          <p:nvPr/>
        </p:nvSpPr>
        <p:spPr>
          <a:xfrm>
            <a:off x="1022395" y="7161791"/>
            <a:ext cx="3860341" cy="2443426"/>
          </a:xfrm>
          <a:prstGeom prst="rect">
            <a:avLst/>
          </a:prstGeom>
        </p:spPr>
        <p:txBody>
          <a:bodyPr wrap="square" lIns="0" tIns="0" rIns="0" bIns="0" rtlCol="0" anchor="t">
            <a:spAutoFit/>
          </a:bodyPr>
          <a:lstStyle/>
          <a:p>
            <a:pPr>
              <a:lnSpc>
                <a:spcPts val="3230"/>
              </a:lnSpc>
            </a:pPr>
            <a:r>
              <a:rPr lang="ja-JP" altLang="en-US" sz="2200" spc="190" dirty="0">
                <a:solidFill>
                  <a:srgbClr val="241E17"/>
                </a:solidFill>
                <a:latin typeface="游明朝" panose="02020400000000000000" pitchFamily="18" charset="-128"/>
                <a:ea typeface="游明朝" panose="02020400000000000000" pitchFamily="18" charset="-128"/>
              </a:rPr>
              <a:t>寄せ植えやヨガなどの大人向けのものや小物づくり・工作など子ども向けのもの等、大人も子どもも楽しめる様々なワークショップを催しています。</a:t>
            </a:r>
            <a:endParaRPr lang="en-US" altLang="ja-JP" sz="2200" spc="190" dirty="0">
              <a:solidFill>
                <a:srgbClr val="241E17"/>
              </a:solidFill>
              <a:latin typeface="游明朝" panose="02020400000000000000" pitchFamily="18" charset="-128"/>
              <a:ea typeface="游明朝" panose="02020400000000000000" pitchFamily="18" charset="-128"/>
            </a:endParaRPr>
          </a:p>
        </p:txBody>
      </p:sp>
      <p:pic>
        <p:nvPicPr>
          <p:cNvPr id="3076" name="Picture 4">
            <a:extLst>
              <a:ext uri="{FF2B5EF4-FFF2-40B4-BE49-F238E27FC236}">
                <a16:creationId xmlns:a16="http://schemas.microsoft.com/office/drawing/2014/main" id="{9EA4BCBC-51C9-443E-DD3B-E7198AC05906}"/>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47843" y="6412345"/>
            <a:ext cx="3860341" cy="320407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53340343-68CE-FE67-BB40-6113885CA4F4}"/>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040406" y="2272615"/>
            <a:ext cx="3972775" cy="349969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EA731A57-FE7B-86E0-1F45-50B48F2B029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15793" y="2269605"/>
            <a:ext cx="4024614" cy="3499692"/>
          </a:xfrm>
          <a:prstGeom prst="rect">
            <a:avLst/>
          </a:prstGeom>
        </p:spPr>
      </p:pic>
      <p:pic>
        <p:nvPicPr>
          <p:cNvPr id="13" name="図 12">
            <a:extLst>
              <a:ext uri="{FF2B5EF4-FFF2-40B4-BE49-F238E27FC236}">
                <a16:creationId xmlns:a16="http://schemas.microsoft.com/office/drawing/2014/main" id="{FE8BCDA9-CE71-85DA-C050-510D6DB0244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976967" y="6409332"/>
            <a:ext cx="4131892" cy="3207091"/>
          </a:xfrm>
          <a:prstGeom prst="rect">
            <a:avLst/>
          </a:prstGeom>
        </p:spPr>
      </p:pic>
      <p:pic>
        <p:nvPicPr>
          <p:cNvPr id="19" name="図 18">
            <a:extLst>
              <a:ext uri="{FF2B5EF4-FFF2-40B4-BE49-F238E27FC236}">
                <a16:creationId xmlns:a16="http://schemas.microsoft.com/office/drawing/2014/main" id="{04CA2204-E607-0E4E-F479-3CB70B411DAA}"/>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rot="10800000">
            <a:off x="9001950" y="2280220"/>
            <a:ext cx="4131891" cy="3492085"/>
          </a:xfrm>
          <a:prstGeom prst="rect">
            <a:avLst/>
          </a:prstGeom>
        </p:spPr>
      </p:pic>
      <p:pic>
        <p:nvPicPr>
          <p:cNvPr id="14" name="図 13">
            <a:extLst>
              <a:ext uri="{FF2B5EF4-FFF2-40B4-BE49-F238E27FC236}">
                <a16:creationId xmlns:a16="http://schemas.microsoft.com/office/drawing/2014/main" id="{B129B134-403F-ED3C-41A9-74FCB54183FB}"/>
              </a:ext>
            </a:extLst>
          </p:cNvPr>
          <p:cNvPicPr>
            <a:picLocks noChangeAspect="1"/>
          </p:cNvPicPr>
          <p:nvPr/>
        </p:nvPicPr>
        <p:blipFill>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13095412" y="6409330"/>
            <a:ext cx="4272100" cy="32040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38250"/>
            <a:ext cx="18288000" cy="0"/>
          </a:xfrm>
          <a:prstGeom prst="line">
            <a:avLst/>
          </a:prstGeom>
          <a:ln w="38100" cap="flat">
            <a:solidFill>
              <a:srgbClr val="AEA29D"/>
            </a:solidFill>
            <a:prstDash val="solid"/>
            <a:headEnd type="none" w="sm" len="sm"/>
            <a:tailEnd type="none" w="sm" len="sm"/>
          </a:ln>
        </p:spPr>
        <p:txBody>
          <a:bodyPr/>
          <a:lstStyle/>
          <a:p>
            <a:endParaRPr lang="ja-JP" altLang="en-US">
              <a:latin typeface="游明朝" panose="02020400000000000000" pitchFamily="18" charset="-128"/>
              <a:ea typeface="游明朝" panose="02020400000000000000" pitchFamily="18" charset="-128"/>
            </a:endParaRPr>
          </a:p>
        </p:txBody>
      </p:sp>
      <p:grpSp>
        <p:nvGrpSpPr>
          <p:cNvPr id="5" name="Group 5"/>
          <p:cNvGrpSpPr/>
          <p:nvPr/>
        </p:nvGrpSpPr>
        <p:grpSpPr>
          <a:xfrm>
            <a:off x="1398496" y="3061679"/>
            <a:ext cx="7074852" cy="3888141"/>
            <a:chOff x="0" y="0"/>
            <a:chExt cx="9433136" cy="5184189"/>
          </a:xfrm>
        </p:grpSpPr>
        <p:pic>
          <p:nvPicPr>
            <p:cNvPr id="6" name="Pictur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9433136" cy="5184189"/>
            </a:xfrm>
            <a:prstGeom prst="rect">
              <a:avLst/>
            </a:prstGeom>
          </p:spPr>
        </p:pic>
      </p:grpSp>
      <p:sp>
        <p:nvSpPr>
          <p:cNvPr id="7" name="TextBox 7"/>
          <p:cNvSpPr txBox="1"/>
          <p:nvPr/>
        </p:nvSpPr>
        <p:spPr>
          <a:xfrm>
            <a:off x="1398496" y="419100"/>
            <a:ext cx="15491009" cy="538609"/>
          </a:xfrm>
          <a:prstGeom prst="rect">
            <a:avLst/>
          </a:prstGeom>
        </p:spPr>
        <p:txBody>
          <a:bodyPr lIns="0" tIns="0" rIns="0" bIns="0" rtlCol="0" anchor="t">
            <a:spAutoFit/>
          </a:bodyPr>
          <a:lstStyle/>
          <a:p>
            <a:pPr>
              <a:lnSpc>
                <a:spcPts val="4199"/>
              </a:lnSpc>
            </a:pPr>
            <a:r>
              <a:rPr lang="en-US" sz="3600" spc="299" dirty="0">
                <a:solidFill>
                  <a:srgbClr val="241E17"/>
                </a:solidFill>
                <a:latin typeface="游明朝" panose="02020400000000000000" pitchFamily="18" charset="-128"/>
                <a:ea typeface="游明朝" panose="02020400000000000000" pitchFamily="18" charset="-128"/>
              </a:rPr>
              <a:t>０３．学びや交流の場づくり</a:t>
            </a:r>
          </a:p>
        </p:txBody>
      </p:sp>
      <p:sp>
        <p:nvSpPr>
          <p:cNvPr id="8" name="TextBox 8"/>
          <p:cNvSpPr txBox="1"/>
          <p:nvPr/>
        </p:nvSpPr>
        <p:spPr>
          <a:xfrm>
            <a:off x="9505687" y="7978557"/>
            <a:ext cx="7199170" cy="820161"/>
          </a:xfrm>
          <a:prstGeom prst="rect">
            <a:avLst/>
          </a:prstGeom>
        </p:spPr>
        <p:txBody>
          <a:bodyPr wrap="square" lIns="0" tIns="0" rIns="0" bIns="0" rtlCol="0" anchor="t">
            <a:spAutoFit/>
          </a:bodyPr>
          <a:lstStyle/>
          <a:p>
            <a:pPr>
              <a:lnSpc>
                <a:spcPts val="3287"/>
              </a:lnSpc>
            </a:pPr>
            <a:r>
              <a:rPr lang="en-US" sz="2200" spc="190" dirty="0" err="1">
                <a:solidFill>
                  <a:srgbClr val="241E17"/>
                </a:solidFill>
                <a:latin typeface="游明朝" panose="02020400000000000000" pitchFamily="18" charset="-128"/>
                <a:ea typeface="游明朝" panose="02020400000000000000" pitchFamily="18" charset="-128"/>
              </a:rPr>
              <a:t>新たに里親登録した同期の里親同士が繋がり、親睦を深める機会をつくっています</a:t>
            </a:r>
            <a:r>
              <a:rPr lang="en-US" sz="2200" spc="190" dirty="0">
                <a:solidFill>
                  <a:srgbClr val="241E17"/>
                </a:solidFill>
                <a:latin typeface="游明朝" panose="02020400000000000000" pitchFamily="18" charset="-128"/>
                <a:ea typeface="游明朝" panose="02020400000000000000" pitchFamily="18" charset="-128"/>
              </a:rPr>
              <a:t>。</a:t>
            </a:r>
          </a:p>
        </p:txBody>
      </p:sp>
      <p:sp>
        <p:nvSpPr>
          <p:cNvPr id="9" name="TextBox 9"/>
          <p:cNvSpPr txBox="1"/>
          <p:nvPr/>
        </p:nvSpPr>
        <p:spPr>
          <a:xfrm>
            <a:off x="1578933" y="7952395"/>
            <a:ext cx="7199171" cy="1243354"/>
          </a:xfrm>
          <a:prstGeom prst="rect">
            <a:avLst/>
          </a:prstGeom>
        </p:spPr>
        <p:txBody>
          <a:bodyPr lIns="0" tIns="0" rIns="0" bIns="0" rtlCol="0" anchor="t">
            <a:spAutoFit/>
          </a:bodyPr>
          <a:lstStyle/>
          <a:p>
            <a:pPr>
              <a:lnSpc>
                <a:spcPts val="3306"/>
              </a:lnSpc>
            </a:pPr>
            <a:r>
              <a:rPr lang="en-US" sz="2200" spc="190" dirty="0" err="1">
                <a:solidFill>
                  <a:srgbClr val="241E17"/>
                </a:solidFill>
                <a:latin typeface="游明朝" panose="02020400000000000000" pitchFamily="18" charset="-128"/>
                <a:ea typeface="游明朝" panose="02020400000000000000" pitchFamily="18" charset="-128"/>
              </a:rPr>
              <a:t>様々なかたちで、子育ての悩みや不安、喜びを共有し、一人ひとりの気持ちに寄り添う場所となっています</a:t>
            </a:r>
            <a:r>
              <a:rPr lang="en-US" sz="2200" spc="190" dirty="0">
                <a:solidFill>
                  <a:srgbClr val="241E17"/>
                </a:solidFill>
                <a:latin typeface="游明朝" panose="02020400000000000000" pitchFamily="18" charset="-128"/>
                <a:ea typeface="游明朝" panose="02020400000000000000" pitchFamily="18" charset="-128"/>
              </a:rPr>
              <a:t>。</a:t>
            </a:r>
          </a:p>
        </p:txBody>
      </p:sp>
      <p:sp>
        <p:nvSpPr>
          <p:cNvPr id="10" name="TextBox 10"/>
          <p:cNvSpPr txBox="1"/>
          <p:nvPr/>
        </p:nvSpPr>
        <p:spPr>
          <a:xfrm>
            <a:off x="3583189" y="7284059"/>
            <a:ext cx="4798811" cy="415883"/>
          </a:xfrm>
          <a:prstGeom prst="rect">
            <a:avLst/>
          </a:prstGeom>
        </p:spPr>
        <p:txBody>
          <a:bodyPr wrap="square" lIns="0" tIns="0" rIns="0" bIns="0" rtlCol="0" anchor="t">
            <a:spAutoFit/>
          </a:bodyPr>
          <a:lstStyle/>
          <a:p>
            <a:pPr>
              <a:lnSpc>
                <a:spcPts val="3570"/>
              </a:lnSpc>
            </a:pPr>
            <a:r>
              <a:rPr lang="en-US" sz="2100" spc="378" dirty="0">
                <a:solidFill>
                  <a:srgbClr val="241E17"/>
                </a:solidFill>
                <a:latin typeface="游明朝" panose="02020400000000000000" pitchFamily="18" charset="-128"/>
                <a:ea typeface="游明朝" panose="02020400000000000000" pitchFamily="18" charset="-128"/>
              </a:rPr>
              <a:t>（</a:t>
            </a:r>
            <a:r>
              <a:rPr lang="en-US" sz="2100" spc="378" dirty="0" err="1">
                <a:solidFill>
                  <a:srgbClr val="241E17"/>
                </a:solidFill>
                <a:latin typeface="游明朝" panose="02020400000000000000" pitchFamily="18" charset="-128"/>
                <a:ea typeface="游明朝" panose="02020400000000000000" pitchFamily="18" charset="-128"/>
              </a:rPr>
              <a:t>発達サロン</a:t>
            </a:r>
            <a:r>
              <a:rPr lang="en-US" sz="2100" spc="378" dirty="0">
                <a:solidFill>
                  <a:srgbClr val="241E17"/>
                </a:solidFill>
                <a:latin typeface="游明朝" panose="02020400000000000000" pitchFamily="18" charset="-128"/>
                <a:ea typeface="游明朝" panose="02020400000000000000" pitchFamily="18" charset="-128"/>
              </a:rPr>
              <a:t>、</a:t>
            </a:r>
            <a:r>
              <a:rPr lang="ja-JP" altLang="en-US" sz="2100" spc="378" dirty="0">
                <a:solidFill>
                  <a:srgbClr val="241E17"/>
                </a:solidFill>
                <a:latin typeface="游明朝" panose="02020400000000000000" pitchFamily="18" charset="-128"/>
                <a:ea typeface="游明朝" panose="02020400000000000000" pitchFamily="18" charset="-128"/>
              </a:rPr>
              <a:t>ひだまり</a:t>
            </a:r>
            <a:r>
              <a:rPr lang="en-US" sz="2100" spc="378" dirty="0" err="1">
                <a:solidFill>
                  <a:srgbClr val="241E17"/>
                </a:solidFill>
                <a:latin typeface="游明朝" panose="02020400000000000000" pitchFamily="18" charset="-128"/>
                <a:ea typeface="游明朝" panose="02020400000000000000" pitchFamily="18" charset="-128"/>
              </a:rPr>
              <a:t>サロン</a:t>
            </a:r>
            <a:r>
              <a:rPr lang="en-US" sz="2100" spc="378" dirty="0">
                <a:solidFill>
                  <a:srgbClr val="241E17"/>
                </a:solidFill>
                <a:latin typeface="游明朝" panose="02020400000000000000" pitchFamily="18" charset="-128"/>
                <a:ea typeface="游明朝" panose="02020400000000000000" pitchFamily="18" charset="-128"/>
              </a:rPr>
              <a:t>）</a:t>
            </a:r>
          </a:p>
        </p:txBody>
      </p:sp>
      <p:sp>
        <p:nvSpPr>
          <p:cNvPr id="11" name="TextBox 11"/>
          <p:cNvSpPr txBox="1"/>
          <p:nvPr/>
        </p:nvSpPr>
        <p:spPr>
          <a:xfrm>
            <a:off x="1578933" y="7225321"/>
            <a:ext cx="2852920" cy="506421"/>
          </a:xfrm>
          <a:prstGeom prst="rect">
            <a:avLst/>
          </a:prstGeom>
        </p:spPr>
        <p:txBody>
          <a:bodyPr lIns="0" tIns="0" rIns="0" bIns="0" rtlCol="0" anchor="t">
            <a:spAutoFit/>
          </a:bodyPr>
          <a:lstStyle/>
          <a:p>
            <a:pPr>
              <a:lnSpc>
                <a:spcPts val="4250"/>
              </a:lnSpc>
            </a:pPr>
            <a:r>
              <a:rPr lang="en-US" sz="2600" spc="450" dirty="0" err="1">
                <a:solidFill>
                  <a:srgbClr val="241E17"/>
                </a:solidFill>
                <a:latin typeface="游明朝" panose="02020400000000000000" pitchFamily="18" charset="-128"/>
                <a:ea typeface="游明朝" panose="02020400000000000000" pitchFamily="18" charset="-128"/>
              </a:rPr>
              <a:t>各種サロン</a:t>
            </a:r>
            <a:endParaRPr lang="en-US" sz="2600" spc="450" dirty="0">
              <a:solidFill>
                <a:srgbClr val="241E17"/>
              </a:solidFill>
              <a:latin typeface="游明朝" panose="02020400000000000000" pitchFamily="18" charset="-128"/>
              <a:ea typeface="游明朝" panose="02020400000000000000" pitchFamily="18" charset="-128"/>
            </a:endParaRPr>
          </a:p>
        </p:txBody>
      </p:sp>
      <p:sp>
        <p:nvSpPr>
          <p:cNvPr id="12" name="TextBox 12"/>
          <p:cNvSpPr txBox="1"/>
          <p:nvPr/>
        </p:nvSpPr>
        <p:spPr>
          <a:xfrm>
            <a:off x="9498309" y="7284059"/>
            <a:ext cx="6894415" cy="506421"/>
          </a:xfrm>
          <a:prstGeom prst="rect">
            <a:avLst/>
          </a:prstGeom>
        </p:spPr>
        <p:txBody>
          <a:bodyPr lIns="0" tIns="0" rIns="0" bIns="0" rtlCol="0" anchor="t">
            <a:spAutoFit/>
          </a:bodyPr>
          <a:lstStyle/>
          <a:p>
            <a:pPr>
              <a:lnSpc>
                <a:spcPts val="4250"/>
              </a:lnSpc>
            </a:pPr>
            <a:r>
              <a:rPr lang="en-US" sz="2600" spc="450" dirty="0" err="1">
                <a:solidFill>
                  <a:srgbClr val="241E17"/>
                </a:solidFill>
                <a:latin typeface="游明朝" panose="02020400000000000000" pitchFamily="18" charset="-128"/>
                <a:ea typeface="游明朝" panose="02020400000000000000" pitchFamily="18" charset="-128"/>
              </a:rPr>
              <a:t>新規登録里親交流会</a:t>
            </a:r>
            <a:endParaRPr lang="en-US" sz="2600" spc="450" dirty="0">
              <a:solidFill>
                <a:srgbClr val="241E17"/>
              </a:solidFill>
              <a:latin typeface="游明朝" panose="02020400000000000000" pitchFamily="18" charset="-128"/>
              <a:ea typeface="游明朝" panose="02020400000000000000" pitchFamily="18" charset="-128"/>
            </a:endParaRPr>
          </a:p>
        </p:txBody>
      </p:sp>
      <p:sp>
        <p:nvSpPr>
          <p:cNvPr id="13" name="TextBox 13"/>
          <p:cNvSpPr txBox="1"/>
          <p:nvPr/>
        </p:nvSpPr>
        <p:spPr>
          <a:xfrm>
            <a:off x="1351595" y="1874288"/>
            <a:ext cx="7426509" cy="563880"/>
          </a:xfrm>
          <a:prstGeom prst="rect">
            <a:avLst/>
          </a:prstGeom>
        </p:spPr>
        <p:txBody>
          <a:bodyPr lIns="0" tIns="0" rIns="0" bIns="0" rtlCol="0" anchor="t">
            <a:spAutoFit/>
          </a:bodyPr>
          <a:lstStyle/>
          <a:p>
            <a:pPr>
              <a:lnSpc>
                <a:spcPts val="4619"/>
              </a:lnSpc>
            </a:pPr>
            <a:r>
              <a:rPr lang="en-US" sz="3299" spc="329">
                <a:solidFill>
                  <a:srgbClr val="241E17"/>
                </a:solidFill>
                <a:latin typeface="游明朝" panose="02020400000000000000" pitchFamily="18" charset="-128"/>
                <a:ea typeface="游明朝" panose="02020400000000000000" pitchFamily="18" charset="-128"/>
              </a:rPr>
              <a:t>分かり合えるひとがいる…</a:t>
            </a:r>
          </a:p>
        </p:txBody>
      </p:sp>
      <p:pic>
        <p:nvPicPr>
          <p:cNvPr id="2050" name="Picture 2">
            <a:extLst>
              <a:ext uri="{FF2B5EF4-FFF2-40B4-BE49-F238E27FC236}">
                <a16:creationId xmlns:a16="http://schemas.microsoft.com/office/drawing/2014/main" id="{C92B2D79-FFBA-6EEA-07A9-5DC2CDAD6EB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48800" y="3045666"/>
            <a:ext cx="6894415" cy="3891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238250"/>
            <a:ext cx="18288000" cy="0"/>
          </a:xfrm>
          <a:prstGeom prst="line">
            <a:avLst/>
          </a:prstGeom>
          <a:ln w="38100" cap="flat">
            <a:solidFill>
              <a:srgbClr val="AEA29D"/>
            </a:solidFill>
            <a:prstDash val="solid"/>
            <a:headEnd type="none" w="sm" len="sm"/>
            <a:tailEnd type="none" w="sm" len="sm"/>
          </a:ln>
        </p:spPr>
        <p:txBody>
          <a:bodyPr/>
          <a:lstStyle/>
          <a:p>
            <a:endParaRPr lang="ja-JP" altLang="en-US">
              <a:latin typeface="游明朝" panose="02020400000000000000" pitchFamily="18" charset="-128"/>
              <a:ea typeface="游明朝" panose="02020400000000000000" pitchFamily="18" charset="-128"/>
            </a:endParaRPr>
          </a:p>
        </p:txBody>
      </p:sp>
      <p:grpSp>
        <p:nvGrpSpPr>
          <p:cNvPr id="3" name="Group 3"/>
          <p:cNvGrpSpPr/>
          <p:nvPr/>
        </p:nvGrpSpPr>
        <p:grpSpPr>
          <a:xfrm>
            <a:off x="1801906" y="2482354"/>
            <a:ext cx="3245164" cy="2168689"/>
            <a:chOff x="1652878" y="0"/>
            <a:chExt cx="8427183" cy="5631745"/>
          </a:xfrm>
        </p:grpSpPr>
        <p:pic>
          <p:nvPicPr>
            <p:cNvPr id="4" name="Picture 4"/>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652878" y="0"/>
              <a:ext cx="8427183" cy="5631745"/>
            </a:xfrm>
            <a:prstGeom prst="rect">
              <a:avLst/>
            </a:prstGeom>
          </p:spPr>
        </p:pic>
      </p:grpSp>
      <p:grpSp>
        <p:nvGrpSpPr>
          <p:cNvPr id="5" name="Group 5"/>
          <p:cNvGrpSpPr/>
          <p:nvPr/>
        </p:nvGrpSpPr>
        <p:grpSpPr>
          <a:xfrm>
            <a:off x="1801906" y="4921366"/>
            <a:ext cx="3245164" cy="2168689"/>
            <a:chOff x="861357" y="0"/>
            <a:chExt cx="8427181" cy="5631745"/>
          </a:xfrm>
        </p:grpSpPr>
        <p:pic>
          <p:nvPicPr>
            <p:cNvPr id="6" name="Picture 6"/>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61357" y="0"/>
              <a:ext cx="8427181" cy="5631745"/>
            </a:xfrm>
            <a:prstGeom prst="rect">
              <a:avLst/>
            </a:prstGeom>
          </p:spPr>
        </p:pic>
      </p:grpSp>
      <p:sp>
        <p:nvSpPr>
          <p:cNvPr id="7" name="TextBox 7"/>
          <p:cNvSpPr txBox="1"/>
          <p:nvPr/>
        </p:nvSpPr>
        <p:spPr>
          <a:xfrm>
            <a:off x="1398496" y="466288"/>
            <a:ext cx="15491009" cy="538609"/>
          </a:xfrm>
          <a:prstGeom prst="rect">
            <a:avLst/>
          </a:prstGeom>
        </p:spPr>
        <p:txBody>
          <a:bodyPr lIns="0" tIns="0" rIns="0" bIns="0" rtlCol="0" anchor="t">
            <a:spAutoFit/>
          </a:bodyPr>
          <a:lstStyle/>
          <a:p>
            <a:pPr>
              <a:lnSpc>
                <a:spcPts val="4199"/>
              </a:lnSpc>
            </a:pPr>
            <a:r>
              <a:rPr lang="en-US" sz="3600" spc="299" dirty="0">
                <a:solidFill>
                  <a:srgbClr val="241E17"/>
                </a:solidFill>
                <a:latin typeface="游明朝" panose="02020400000000000000" pitchFamily="18" charset="-128"/>
                <a:ea typeface="游明朝" panose="02020400000000000000" pitchFamily="18" charset="-128"/>
              </a:rPr>
              <a:t>０３．学び</a:t>
            </a:r>
            <a:r>
              <a:rPr lang="ja-JP" altLang="en-US" sz="3600" spc="299" dirty="0">
                <a:solidFill>
                  <a:srgbClr val="241E17"/>
                </a:solidFill>
                <a:latin typeface="游明朝" panose="02020400000000000000" pitchFamily="18" charset="-128"/>
                <a:ea typeface="游明朝" panose="02020400000000000000" pitchFamily="18" charset="-128"/>
              </a:rPr>
              <a:t>や交流の</a:t>
            </a:r>
            <a:r>
              <a:rPr lang="en-US" sz="3600" spc="299" dirty="0" err="1">
                <a:solidFill>
                  <a:srgbClr val="241E17"/>
                </a:solidFill>
                <a:latin typeface="游明朝" panose="02020400000000000000" pitchFamily="18" charset="-128"/>
                <a:ea typeface="游明朝" panose="02020400000000000000" pitchFamily="18" charset="-128"/>
              </a:rPr>
              <a:t>場づくり</a:t>
            </a:r>
            <a:endParaRPr lang="en-US" sz="3600" spc="299" dirty="0">
              <a:solidFill>
                <a:srgbClr val="241E17"/>
              </a:solidFill>
              <a:latin typeface="游明朝" panose="02020400000000000000" pitchFamily="18" charset="-128"/>
              <a:ea typeface="游明朝" panose="02020400000000000000" pitchFamily="18" charset="-128"/>
            </a:endParaRPr>
          </a:p>
        </p:txBody>
      </p:sp>
      <p:sp>
        <p:nvSpPr>
          <p:cNvPr id="8" name="TextBox 8"/>
          <p:cNvSpPr txBox="1"/>
          <p:nvPr/>
        </p:nvSpPr>
        <p:spPr>
          <a:xfrm>
            <a:off x="5253585" y="3281014"/>
            <a:ext cx="4572000" cy="817403"/>
          </a:xfrm>
          <a:prstGeom prst="rect">
            <a:avLst/>
          </a:prstGeom>
        </p:spPr>
        <p:txBody>
          <a:bodyPr wrap="square" lIns="0" tIns="0" rIns="0" bIns="0" rtlCol="0" anchor="t">
            <a:spAutoFit/>
          </a:bodyPr>
          <a:lstStyle/>
          <a:p>
            <a:pPr>
              <a:lnSpc>
                <a:spcPts val="3287"/>
              </a:lnSpc>
            </a:pPr>
            <a:r>
              <a:rPr lang="en-US" sz="2200" spc="190" dirty="0" err="1">
                <a:solidFill>
                  <a:srgbClr val="241E17"/>
                </a:solidFill>
                <a:latin typeface="游明朝" panose="02020400000000000000" pitchFamily="18" charset="-128"/>
                <a:ea typeface="游明朝" panose="02020400000000000000" pitchFamily="18" charset="-128"/>
              </a:rPr>
              <a:t>子どもの関わり方のコツについて他の里親と一緒に学びます</a:t>
            </a:r>
            <a:r>
              <a:rPr lang="en-US" sz="2200" spc="190" dirty="0">
                <a:solidFill>
                  <a:srgbClr val="241E17"/>
                </a:solidFill>
                <a:latin typeface="游明朝" panose="02020400000000000000" pitchFamily="18" charset="-128"/>
                <a:ea typeface="游明朝" panose="02020400000000000000" pitchFamily="18" charset="-128"/>
              </a:rPr>
              <a:t>。</a:t>
            </a:r>
          </a:p>
        </p:txBody>
      </p:sp>
      <p:sp>
        <p:nvSpPr>
          <p:cNvPr id="9" name="TextBox 9"/>
          <p:cNvSpPr txBox="1"/>
          <p:nvPr/>
        </p:nvSpPr>
        <p:spPr>
          <a:xfrm>
            <a:off x="5410200" y="5572997"/>
            <a:ext cx="4415385" cy="1240596"/>
          </a:xfrm>
          <a:prstGeom prst="rect">
            <a:avLst/>
          </a:prstGeom>
        </p:spPr>
        <p:txBody>
          <a:bodyPr wrap="square" lIns="0" tIns="0" rIns="0" bIns="0" rtlCol="0" anchor="t">
            <a:spAutoFit/>
          </a:bodyPr>
          <a:lstStyle/>
          <a:p>
            <a:pPr>
              <a:lnSpc>
                <a:spcPts val="3306"/>
              </a:lnSpc>
            </a:pPr>
            <a:r>
              <a:rPr lang="en-US" sz="2200" spc="190" dirty="0" err="1">
                <a:solidFill>
                  <a:srgbClr val="241E17"/>
                </a:solidFill>
                <a:latin typeface="游明朝" panose="02020400000000000000" pitchFamily="18" charset="-128"/>
                <a:ea typeface="游明朝" panose="02020400000000000000" pitchFamily="18" charset="-128"/>
              </a:rPr>
              <a:t>里親支援に関わるものが共に学</a:t>
            </a:r>
            <a:r>
              <a:rPr lang="ja-JP" altLang="en-US" sz="2200" spc="190" dirty="0">
                <a:solidFill>
                  <a:srgbClr val="241E17"/>
                </a:solidFill>
                <a:latin typeface="游明朝" panose="02020400000000000000" pitchFamily="18" charset="-128"/>
                <a:ea typeface="游明朝" panose="02020400000000000000" pitchFamily="18" charset="-128"/>
              </a:rPr>
              <a:t>ぶ</a:t>
            </a:r>
            <a:r>
              <a:rPr lang="en-US" sz="2200" spc="190" dirty="0" err="1">
                <a:solidFill>
                  <a:srgbClr val="241E17"/>
                </a:solidFill>
                <a:latin typeface="游明朝" panose="02020400000000000000" pitchFamily="18" charset="-128"/>
                <a:ea typeface="游明朝" panose="02020400000000000000" pitchFamily="18" charset="-128"/>
              </a:rPr>
              <a:t>機会として、里親支援専門相談員</a:t>
            </a:r>
            <a:r>
              <a:rPr lang="ja-JP" altLang="en-US" sz="2200" spc="190" dirty="0">
                <a:solidFill>
                  <a:srgbClr val="241E17"/>
                </a:solidFill>
                <a:latin typeface="游明朝" panose="02020400000000000000" pitchFamily="18" charset="-128"/>
                <a:ea typeface="游明朝" panose="02020400000000000000" pitchFamily="18" charset="-128"/>
              </a:rPr>
              <a:t>等への研修を行っています。</a:t>
            </a:r>
            <a:endParaRPr lang="en-US" sz="2200" spc="190" dirty="0">
              <a:solidFill>
                <a:srgbClr val="241E17"/>
              </a:solidFill>
              <a:latin typeface="游明朝" panose="02020400000000000000" pitchFamily="18" charset="-128"/>
              <a:ea typeface="游明朝" panose="02020400000000000000" pitchFamily="18" charset="-128"/>
            </a:endParaRPr>
          </a:p>
        </p:txBody>
      </p:sp>
      <p:sp>
        <p:nvSpPr>
          <p:cNvPr id="10" name="TextBox 10"/>
          <p:cNvSpPr txBox="1"/>
          <p:nvPr/>
        </p:nvSpPr>
        <p:spPr>
          <a:xfrm>
            <a:off x="5267041" y="2529378"/>
            <a:ext cx="4800600" cy="504305"/>
          </a:xfrm>
          <a:prstGeom prst="rect">
            <a:avLst/>
          </a:prstGeom>
        </p:spPr>
        <p:txBody>
          <a:bodyPr wrap="square" lIns="0" tIns="0" rIns="0" bIns="0" rtlCol="0" anchor="t">
            <a:spAutoFit/>
          </a:bodyPr>
          <a:lstStyle/>
          <a:p>
            <a:pPr>
              <a:lnSpc>
                <a:spcPts val="4250"/>
              </a:lnSpc>
            </a:pPr>
            <a:r>
              <a:rPr lang="en-US" sz="2600" spc="450" dirty="0" err="1">
                <a:solidFill>
                  <a:srgbClr val="241E17"/>
                </a:solidFill>
                <a:latin typeface="游明朝" panose="02020400000000000000" pitchFamily="18" charset="-128"/>
                <a:ea typeface="游明朝" panose="02020400000000000000" pitchFamily="18" charset="-128"/>
              </a:rPr>
              <a:t>ペアレント・トレーニング</a:t>
            </a:r>
            <a:endParaRPr lang="en-US" sz="2600" spc="450" dirty="0">
              <a:solidFill>
                <a:srgbClr val="241E17"/>
              </a:solidFill>
              <a:latin typeface="游明朝" panose="02020400000000000000" pitchFamily="18" charset="-128"/>
              <a:ea typeface="游明朝" panose="02020400000000000000" pitchFamily="18" charset="-128"/>
            </a:endParaRPr>
          </a:p>
        </p:txBody>
      </p:sp>
      <p:sp>
        <p:nvSpPr>
          <p:cNvPr id="11" name="TextBox 11"/>
          <p:cNvSpPr txBox="1"/>
          <p:nvPr/>
        </p:nvSpPr>
        <p:spPr>
          <a:xfrm>
            <a:off x="5380034" y="4952812"/>
            <a:ext cx="3805785" cy="504305"/>
          </a:xfrm>
          <a:prstGeom prst="rect">
            <a:avLst/>
          </a:prstGeom>
        </p:spPr>
        <p:txBody>
          <a:bodyPr wrap="square" lIns="0" tIns="0" rIns="0" bIns="0" rtlCol="0" anchor="t">
            <a:spAutoFit/>
          </a:bodyPr>
          <a:lstStyle/>
          <a:p>
            <a:pPr>
              <a:lnSpc>
                <a:spcPts val="4250"/>
              </a:lnSpc>
            </a:pPr>
            <a:r>
              <a:rPr lang="en-US" sz="2600" spc="450" dirty="0" err="1">
                <a:solidFill>
                  <a:srgbClr val="241E17"/>
                </a:solidFill>
                <a:latin typeface="游明朝" panose="02020400000000000000" pitchFamily="18" charset="-128"/>
                <a:ea typeface="游明朝" panose="02020400000000000000" pitchFamily="18" charset="-128"/>
              </a:rPr>
              <a:t>里親支援者向け研修</a:t>
            </a:r>
            <a:endParaRPr lang="en-US" sz="2600" spc="450" dirty="0">
              <a:solidFill>
                <a:srgbClr val="241E17"/>
              </a:solidFill>
              <a:latin typeface="游明朝" panose="02020400000000000000" pitchFamily="18" charset="-128"/>
              <a:ea typeface="游明朝" panose="02020400000000000000" pitchFamily="18" charset="-128"/>
            </a:endParaRPr>
          </a:p>
        </p:txBody>
      </p:sp>
      <p:sp>
        <p:nvSpPr>
          <p:cNvPr id="12" name="TextBox 12"/>
          <p:cNvSpPr txBox="1"/>
          <p:nvPr/>
        </p:nvSpPr>
        <p:spPr>
          <a:xfrm>
            <a:off x="1824318" y="1618599"/>
            <a:ext cx="6198842" cy="593432"/>
          </a:xfrm>
          <a:prstGeom prst="rect">
            <a:avLst/>
          </a:prstGeom>
        </p:spPr>
        <p:txBody>
          <a:bodyPr lIns="0" tIns="0" rIns="0" bIns="0" rtlCol="0" anchor="t">
            <a:spAutoFit/>
          </a:bodyPr>
          <a:lstStyle/>
          <a:p>
            <a:pPr>
              <a:lnSpc>
                <a:spcPts val="4899"/>
              </a:lnSpc>
            </a:pPr>
            <a:r>
              <a:rPr lang="en-US" sz="3200" spc="349" dirty="0" err="1">
                <a:solidFill>
                  <a:srgbClr val="241E17"/>
                </a:solidFill>
                <a:latin typeface="游明朝" panose="02020400000000000000" pitchFamily="18" charset="-128"/>
                <a:ea typeface="游明朝" panose="02020400000000000000" pitchFamily="18" charset="-128"/>
              </a:rPr>
              <a:t>共に学び合う場所</a:t>
            </a:r>
            <a:endParaRPr lang="en-US" sz="3200" spc="349" dirty="0">
              <a:solidFill>
                <a:srgbClr val="241E17"/>
              </a:solidFill>
              <a:latin typeface="游明朝" panose="02020400000000000000" pitchFamily="18" charset="-128"/>
              <a:ea typeface="游明朝" panose="02020400000000000000" pitchFamily="18" charset="-128"/>
            </a:endParaRPr>
          </a:p>
        </p:txBody>
      </p:sp>
      <p:pic>
        <p:nvPicPr>
          <p:cNvPr id="14" name="図 13">
            <a:extLst>
              <a:ext uri="{FF2B5EF4-FFF2-40B4-BE49-F238E27FC236}">
                <a16:creationId xmlns:a16="http://schemas.microsoft.com/office/drawing/2014/main" id="{F49B49EA-A4A4-A9F9-3C98-32C8E64EB3C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1308978" y="7611926"/>
            <a:ext cx="3169022" cy="2267333"/>
          </a:xfrm>
          <a:prstGeom prst="rect">
            <a:avLst/>
          </a:prstGeom>
        </p:spPr>
      </p:pic>
      <p:sp>
        <p:nvSpPr>
          <p:cNvPr id="15" name="TextBox 10">
            <a:extLst>
              <a:ext uri="{FF2B5EF4-FFF2-40B4-BE49-F238E27FC236}">
                <a16:creationId xmlns:a16="http://schemas.microsoft.com/office/drawing/2014/main" id="{F5367DA3-CFE2-7EAE-96A4-521DDC84512C}"/>
              </a:ext>
            </a:extLst>
          </p:cNvPr>
          <p:cNvSpPr txBox="1"/>
          <p:nvPr/>
        </p:nvSpPr>
        <p:spPr>
          <a:xfrm>
            <a:off x="1819834" y="7432370"/>
            <a:ext cx="6894415" cy="513282"/>
          </a:xfrm>
          <a:prstGeom prst="rect">
            <a:avLst/>
          </a:prstGeom>
        </p:spPr>
        <p:txBody>
          <a:bodyPr lIns="0" tIns="0" rIns="0" bIns="0" rtlCol="0" anchor="t">
            <a:spAutoFit/>
          </a:bodyPr>
          <a:lstStyle/>
          <a:p>
            <a:pPr>
              <a:lnSpc>
                <a:spcPts val="4250"/>
              </a:lnSpc>
            </a:pPr>
            <a:r>
              <a:rPr lang="ja-JP" altLang="en-US" sz="2600" spc="450" dirty="0">
                <a:solidFill>
                  <a:srgbClr val="241E17"/>
                </a:solidFill>
                <a:latin typeface="游明朝" panose="02020400000000000000" pitchFamily="18" charset="-128"/>
                <a:ea typeface="游明朝" panose="02020400000000000000" pitchFamily="18" charset="-128"/>
              </a:rPr>
              <a:t>講演会＆事例検討会</a:t>
            </a:r>
            <a:endParaRPr lang="en-US" sz="2600" spc="450" dirty="0">
              <a:solidFill>
                <a:srgbClr val="241E17"/>
              </a:solidFill>
              <a:latin typeface="游明朝" panose="02020400000000000000" pitchFamily="18" charset="-128"/>
              <a:ea typeface="游明朝" panose="02020400000000000000" pitchFamily="18" charset="-128"/>
            </a:endParaRPr>
          </a:p>
        </p:txBody>
      </p:sp>
      <p:sp>
        <p:nvSpPr>
          <p:cNvPr id="16" name="TextBox 8">
            <a:extLst>
              <a:ext uri="{FF2B5EF4-FFF2-40B4-BE49-F238E27FC236}">
                <a16:creationId xmlns:a16="http://schemas.microsoft.com/office/drawing/2014/main" id="{135FF8B2-4381-FAD5-1F55-2B6C21CB173E}"/>
              </a:ext>
            </a:extLst>
          </p:cNvPr>
          <p:cNvSpPr txBox="1"/>
          <p:nvPr/>
        </p:nvSpPr>
        <p:spPr>
          <a:xfrm>
            <a:off x="1819834" y="8061532"/>
            <a:ext cx="8924366" cy="1663789"/>
          </a:xfrm>
          <a:prstGeom prst="rect">
            <a:avLst/>
          </a:prstGeom>
        </p:spPr>
        <p:txBody>
          <a:bodyPr wrap="square" lIns="0" tIns="0" rIns="0" bIns="0" rtlCol="0" anchor="t">
            <a:spAutoFit/>
          </a:bodyPr>
          <a:lstStyle/>
          <a:p>
            <a:pPr>
              <a:lnSpc>
                <a:spcPts val="3287"/>
              </a:lnSpc>
            </a:pPr>
            <a:r>
              <a:rPr lang="ja-JP" altLang="en-US" sz="2200" spc="190" dirty="0">
                <a:solidFill>
                  <a:srgbClr val="241E17"/>
                </a:solidFill>
                <a:latin typeface="游明朝" panose="02020400000000000000" pitchFamily="18" charset="-128"/>
                <a:ea typeface="游明朝" panose="02020400000000000000" pitchFamily="18" charset="-128"/>
              </a:rPr>
              <a:t>児童精神科医の渡辺久子先生をお招きして子育てに関する講演会や里親支援に関する事例検討会を行っています。講演会には、里親だけでなく地域の方々にも参加していただきました。</a:t>
            </a:r>
            <a:endParaRPr lang="en-US" altLang="ja-JP" sz="2200" spc="190" dirty="0">
              <a:solidFill>
                <a:srgbClr val="241E17"/>
              </a:solidFill>
              <a:latin typeface="游明朝" panose="02020400000000000000" pitchFamily="18" charset="-128"/>
              <a:ea typeface="游明朝" panose="02020400000000000000" pitchFamily="18" charset="-128"/>
            </a:endParaRPr>
          </a:p>
          <a:p>
            <a:pPr>
              <a:lnSpc>
                <a:spcPts val="3287"/>
              </a:lnSpc>
            </a:pPr>
            <a:r>
              <a:rPr lang="ja-JP" altLang="en-US" sz="2200" spc="190" dirty="0">
                <a:solidFill>
                  <a:srgbClr val="241E17"/>
                </a:solidFill>
                <a:latin typeface="游明朝" panose="02020400000000000000" pitchFamily="18" charset="-128"/>
                <a:ea typeface="游明朝" panose="02020400000000000000" pitchFamily="18" charset="-128"/>
              </a:rPr>
              <a:t>また事例検討会には、県内外の様々な施設からの参加があります。</a:t>
            </a:r>
            <a:endParaRPr lang="en-US" sz="2200" spc="190" dirty="0">
              <a:solidFill>
                <a:srgbClr val="241E17"/>
              </a:solidFill>
              <a:latin typeface="游明朝" panose="02020400000000000000" pitchFamily="18" charset="-128"/>
              <a:ea typeface="游明朝" panose="02020400000000000000" pitchFamily="18" charset="-128"/>
            </a:endParaRPr>
          </a:p>
        </p:txBody>
      </p:sp>
      <p:pic>
        <p:nvPicPr>
          <p:cNvPr id="18" name="図 17">
            <a:extLst>
              <a:ext uri="{FF2B5EF4-FFF2-40B4-BE49-F238E27FC236}">
                <a16:creationId xmlns:a16="http://schemas.microsoft.com/office/drawing/2014/main" id="{4B98E83E-A0C0-BD8D-34BB-ECAB632D5DF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01600" y="4979537"/>
            <a:ext cx="2075736" cy="1974915"/>
          </a:xfrm>
          <a:prstGeom prst="rect">
            <a:avLst/>
          </a:prstGeom>
        </p:spPr>
      </p:pic>
      <p:pic>
        <p:nvPicPr>
          <p:cNvPr id="19" name="図 18">
            <a:extLst>
              <a:ext uri="{FF2B5EF4-FFF2-40B4-BE49-F238E27FC236}">
                <a16:creationId xmlns:a16="http://schemas.microsoft.com/office/drawing/2014/main" id="{C324BFCB-1A63-D6A7-2351-694432E9C18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14558867" y="7588914"/>
            <a:ext cx="2895600" cy="2290345"/>
          </a:xfrm>
          <a:prstGeom prst="rect">
            <a:avLst/>
          </a:prstGeom>
        </p:spPr>
      </p:pic>
      <p:pic>
        <p:nvPicPr>
          <p:cNvPr id="13" name="図 12">
            <a:extLst>
              <a:ext uri="{FF2B5EF4-FFF2-40B4-BE49-F238E27FC236}">
                <a16:creationId xmlns:a16="http://schemas.microsoft.com/office/drawing/2014/main" id="{EDAB4C9E-487B-435F-AE7E-A87F4B0097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30602" y="2408870"/>
            <a:ext cx="3227236" cy="2153172"/>
          </a:xfrm>
          <a:prstGeom prst="rect">
            <a:avLst/>
          </a:prstGeom>
        </p:spPr>
      </p:pic>
      <p:sp>
        <p:nvSpPr>
          <p:cNvPr id="17" name="TextBox 10">
            <a:extLst>
              <a:ext uri="{FF2B5EF4-FFF2-40B4-BE49-F238E27FC236}">
                <a16:creationId xmlns:a16="http://schemas.microsoft.com/office/drawing/2014/main" id="{BD1C6048-D07B-7868-2A60-633C66DD9979}"/>
              </a:ext>
            </a:extLst>
          </p:cNvPr>
          <p:cNvSpPr txBox="1"/>
          <p:nvPr/>
        </p:nvSpPr>
        <p:spPr>
          <a:xfrm>
            <a:off x="13940650" y="2395768"/>
            <a:ext cx="4629536" cy="705321"/>
          </a:xfrm>
          <a:prstGeom prst="rect">
            <a:avLst/>
          </a:prstGeom>
        </p:spPr>
        <p:txBody>
          <a:bodyPr wrap="square" lIns="0" tIns="0" rIns="0" bIns="0" rtlCol="0" anchor="t">
            <a:spAutoFit/>
          </a:bodyPr>
          <a:lstStyle/>
          <a:p>
            <a:pPr>
              <a:lnSpc>
                <a:spcPts val="2500"/>
              </a:lnSpc>
            </a:pPr>
            <a:r>
              <a:rPr lang="ja-JP" altLang="en-US" sz="2600" spc="450" dirty="0">
                <a:solidFill>
                  <a:srgbClr val="241E17"/>
                </a:solidFill>
                <a:latin typeface="游明朝" panose="02020400000000000000" pitchFamily="18" charset="-128"/>
                <a:ea typeface="游明朝" panose="02020400000000000000" pitchFamily="18" charset="-128"/>
              </a:rPr>
              <a:t>スキルアップ研修</a:t>
            </a:r>
            <a:endParaRPr lang="en-US" altLang="ja-JP" sz="2600" spc="450" dirty="0">
              <a:solidFill>
                <a:srgbClr val="241E17"/>
              </a:solidFill>
              <a:latin typeface="游明朝" panose="02020400000000000000" pitchFamily="18" charset="-128"/>
              <a:ea typeface="游明朝" panose="02020400000000000000" pitchFamily="18" charset="-128"/>
            </a:endParaRPr>
          </a:p>
          <a:p>
            <a:pPr>
              <a:lnSpc>
                <a:spcPts val="3000"/>
              </a:lnSpc>
            </a:pPr>
            <a:r>
              <a:rPr lang="ja-JP" altLang="en-US" sz="2600" spc="450" dirty="0">
                <a:solidFill>
                  <a:srgbClr val="241E17"/>
                </a:solidFill>
                <a:latin typeface="游明朝" panose="02020400000000000000" pitchFamily="18" charset="-128"/>
                <a:ea typeface="游明朝" panose="02020400000000000000" pitchFamily="18" charset="-128"/>
              </a:rPr>
              <a:t>スタートアップ研修</a:t>
            </a:r>
            <a:endParaRPr lang="en-US" sz="2600" spc="450" dirty="0">
              <a:solidFill>
                <a:srgbClr val="241E17"/>
              </a:solidFill>
              <a:latin typeface="游明朝" panose="02020400000000000000" pitchFamily="18" charset="-128"/>
              <a:ea typeface="游明朝" panose="02020400000000000000" pitchFamily="18" charset="-128"/>
            </a:endParaRPr>
          </a:p>
        </p:txBody>
      </p:sp>
      <p:sp>
        <p:nvSpPr>
          <p:cNvPr id="20" name="TextBox 8">
            <a:extLst>
              <a:ext uri="{FF2B5EF4-FFF2-40B4-BE49-F238E27FC236}">
                <a16:creationId xmlns:a16="http://schemas.microsoft.com/office/drawing/2014/main" id="{628D39C0-0B6E-EEA0-E4F7-13D4FB552664}"/>
              </a:ext>
            </a:extLst>
          </p:cNvPr>
          <p:cNvSpPr txBox="1"/>
          <p:nvPr/>
        </p:nvSpPr>
        <p:spPr>
          <a:xfrm>
            <a:off x="13931357" y="3059219"/>
            <a:ext cx="3733800" cy="1663789"/>
          </a:xfrm>
          <a:prstGeom prst="rect">
            <a:avLst/>
          </a:prstGeom>
        </p:spPr>
        <p:txBody>
          <a:bodyPr wrap="square" lIns="0" tIns="0" rIns="0" bIns="0" rtlCol="0" anchor="t">
            <a:spAutoFit/>
          </a:bodyPr>
          <a:lstStyle/>
          <a:p>
            <a:pPr>
              <a:lnSpc>
                <a:spcPts val="3287"/>
              </a:lnSpc>
            </a:pPr>
            <a:r>
              <a:rPr lang="ja-JP" altLang="en-US" sz="2200" spc="190" dirty="0">
                <a:solidFill>
                  <a:srgbClr val="241E17"/>
                </a:solidFill>
                <a:latin typeface="游明朝" panose="02020400000000000000" pitchFamily="18" charset="-128"/>
                <a:ea typeface="游明朝" panose="02020400000000000000" pitchFamily="18" charset="-128"/>
              </a:rPr>
              <a:t>子どもへの理解を深め、実践に役立つ知識や技術を身につけていただくための研修を行っています。</a:t>
            </a:r>
            <a:endParaRPr lang="en-US" altLang="ja-JP" sz="2200" spc="190" dirty="0">
              <a:solidFill>
                <a:srgbClr val="241E17"/>
              </a:solidFill>
              <a:latin typeface="游明朝" panose="02020400000000000000" pitchFamily="18" charset="-128"/>
              <a:ea typeface="游明朝" panose="02020400000000000000" pitchFamily="18"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5144565"/>
            <a:ext cx="16230600" cy="4113735"/>
            <a:chOff x="0" y="0"/>
            <a:chExt cx="21640800" cy="5484980"/>
          </a:xfrm>
        </p:grpSpPr>
        <p:pic>
          <p:nvPicPr>
            <p:cNvPr id="3"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0"/>
              <a:ext cx="7128933" cy="5484980"/>
            </a:xfrm>
            <a:prstGeom prst="rect">
              <a:avLst/>
            </a:prstGeom>
          </p:spPr>
        </p:pic>
        <p:pic>
          <p:nvPicPr>
            <p:cNvPr id="4"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255933" y="0"/>
              <a:ext cx="7128933" cy="5484980"/>
            </a:xfrm>
            <a:prstGeom prst="rect">
              <a:avLst/>
            </a:prstGeom>
          </p:spPr>
        </p:pic>
        <p:pic>
          <p:nvPicPr>
            <p:cNvPr id="5" name="Picture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4511867" y="0"/>
              <a:ext cx="7128933" cy="5484980"/>
            </a:xfrm>
            <a:prstGeom prst="rect">
              <a:avLst/>
            </a:prstGeom>
          </p:spPr>
        </p:pic>
      </p:grpSp>
      <p:sp>
        <p:nvSpPr>
          <p:cNvPr id="6" name="AutoShape 6"/>
          <p:cNvSpPr/>
          <p:nvPr/>
        </p:nvSpPr>
        <p:spPr>
          <a:xfrm>
            <a:off x="0" y="1238250"/>
            <a:ext cx="18288000" cy="0"/>
          </a:xfrm>
          <a:prstGeom prst="line">
            <a:avLst/>
          </a:prstGeom>
          <a:ln w="38100" cap="flat">
            <a:solidFill>
              <a:srgbClr val="AEA29D"/>
            </a:solidFill>
            <a:prstDash val="solid"/>
            <a:headEnd type="none" w="sm" len="sm"/>
            <a:tailEnd type="none" w="sm" len="sm"/>
          </a:ln>
        </p:spPr>
        <p:txBody>
          <a:bodyPr/>
          <a:lstStyle/>
          <a:p>
            <a:endParaRPr lang="ja-JP" altLang="en-US">
              <a:latin typeface="游明朝" panose="02020400000000000000" pitchFamily="18" charset="-128"/>
              <a:ea typeface="游明朝" panose="02020400000000000000" pitchFamily="18" charset="-128"/>
            </a:endParaRPr>
          </a:p>
        </p:txBody>
      </p:sp>
      <p:sp>
        <p:nvSpPr>
          <p:cNvPr id="7" name="TextBox 7"/>
          <p:cNvSpPr txBox="1"/>
          <p:nvPr/>
        </p:nvSpPr>
        <p:spPr>
          <a:xfrm>
            <a:off x="1379446" y="3061907"/>
            <a:ext cx="8907554" cy="1212320"/>
          </a:xfrm>
          <a:prstGeom prst="rect">
            <a:avLst/>
          </a:prstGeom>
        </p:spPr>
        <p:txBody>
          <a:bodyPr wrap="square" lIns="0" tIns="0" rIns="0" bIns="0" rtlCol="0" anchor="t">
            <a:spAutoFit/>
          </a:bodyPr>
          <a:lstStyle/>
          <a:p>
            <a:pPr>
              <a:lnSpc>
                <a:spcPts val="3230"/>
              </a:lnSpc>
            </a:pPr>
            <a:r>
              <a:rPr lang="en-US" sz="2200" spc="342" dirty="0" err="1">
                <a:solidFill>
                  <a:srgbClr val="241E17"/>
                </a:solidFill>
                <a:latin typeface="游明朝" panose="02020400000000000000" pitchFamily="18" charset="-128"/>
                <a:ea typeface="游明朝" panose="02020400000000000000" pitchFamily="18" charset="-128"/>
              </a:rPr>
              <a:t>ショッピングモール</a:t>
            </a:r>
            <a:r>
              <a:rPr lang="ja-JP" altLang="en-US" sz="2200" spc="342" dirty="0">
                <a:solidFill>
                  <a:srgbClr val="241E17"/>
                </a:solidFill>
                <a:latin typeface="游明朝" panose="02020400000000000000" pitchFamily="18" charset="-128"/>
                <a:ea typeface="游明朝" panose="02020400000000000000" pitchFamily="18" charset="-128"/>
              </a:rPr>
              <a:t>でのイベント</a:t>
            </a:r>
            <a:r>
              <a:rPr lang="en-US" sz="2200" spc="342" dirty="0">
                <a:solidFill>
                  <a:srgbClr val="241E17"/>
                </a:solidFill>
                <a:latin typeface="游明朝" panose="02020400000000000000" pitchFamily="18" charset="-128"/>
                <a:ea typeface="游明朝" panose="02020400000000000000" pitchFamily="18" charset="-128"/>
              </a:rPr>
              <a:t>、</a:t>
            </a:r>
            <a:r>
              <a:rPr lang="en-US" sz="2200" spc="342" dirty="0" err="1">
                <a:solidFill>
                  <a:srgbClr val="241E17"/>
                </a:solidFill>
                <a:latin typeface="游明朝" panose="02020400000000000000" pitchFamily="18" charset="-128"/>
                <a:ea typeface="游明朝" panose="02020400000000000000" pitchFamily="18" charset="-128"/>
              </a:rPr>
              <a:t>地域店舗での相談</a:t>
            </a:r>
            <a:r>
              <a:rPr lang="ja-JP" altLang="en-US" sz="2200" spc="342" dirty="0">
                <a:solidFill>
                  <a:srgbClr val="241E17"/>
                </a:solidFill>
                <a:latin typeface="游明朝" panose="02020400000000000000" pitchFamily="18" charset="-128"/>
                <a:ea typeface="游明朝" panose="02020400000000000000" pitchFamily="18" charset="-128"/>
              </a:rPr>
              <a:t>・</a:t>
            </a:r>
            <a:r>
              <a:rPr lang="en-US" sz="2200" spc="342" dirty="0" err="1">
                <a:solidFill>
                  <a:srgbClr val="241E17"/>
                </a:solidFill>
                <a:latin typeface="游明朝" panose="02020400000000000000" pitchFamily="18" charset="-128"/>
                <a:ea typeface="游明朝" panose="02020400000000000000" pitchFamily="18" charset="-128"/>
              </a:rPr>
              <a:t>説明会、区役所</a:t>
            </a:r>
            <a:r>
              <a:rPr lang="ja-JP" altLang="en-US" sz="2200" spc="342" dirty="0">
                <a:solidFill>
                  <a:srgbClr val="241E17"/>
                </a:solidFill>
                <a:latin typeface="游明朝" panose="02020400000000000000" pitchFamily="18" charset="-128"/>
                <a:ea typeface="游明朝" panose="02020400000000000000" pitchFamily="18" charset="-128"/>
              </a:rPr>
              <a:t>等</a:t>
            </a:r>
            <a:r>
              <a:rPr lang="en-US" sz="2200" spc="342" dirty="0" err="1">
                <a:solidFill>
                  <a:srgbClr val="241E17"/>
                </a:solidFill>
                <a:latin typeface="游明朝" panose="02020400000000000000" pitchFamily="18" charset="-128"/>
                <a:ea typeface="游明朝" panose="02020400000000000000" pitchFamily="18" charset="-128"/>
              </a:rPr>
              <a:t>での講演会やパネル展示</a:t>
            </a:r>
            <a:r>
              <a:rPr lang="ja-JP" altLang="en-US" sz="2200" spc="342" dirty="0">
                <a:solidFill>
                  <a:srgbClr val="241E17"/>
                </a:solidFill>
                <a:latin typeface="游明朝" panose="02020400000000000000" pitchFamily="18" charset="-128"/>
                <a:ea typeface="游明朝" panose="02020400000000000000" pitchFamily="18" charset="-128"/>
              </a:rPr>
              <a:t>、また</a:t>
            </a:r>
            <a:r>
              <a:rPr lang="en-US" altLang="ja-JP" sz="2200" spc="342" dirty="0">
                <a:solidFill>
                  <a:srgbClr val="241E17"/>
                </a:solidFill>
                <a:latin typeface="游明朝" panose="02020400000000000000" pitchFamily="18" charset="-128"/>
                <a:ea typeface="游明朝" panose="02020400000000000000" pitchFamily="18" charset="-128"/>
              </a:rPr>
              <a:t>HP</a:t>
            </a:r>
            <a:r>
              <a:rPr lang="ja-JP" altLang="en-US" sz="2200" spc="342" dirty="0">
                <a:solidFill>
                  <a:srgbClr val="241E17"/>
                </a:solidFill>
                <a:latin typeface="游明朝" panose="02020400000000000000" pitchFamily="18" charset="-128"/>
                <a:ea typeface="游明朝" panose="02020400000000000000" pitchFamily="18" charset="-128"/>
              </a:rPr>
              <a:t>や</a:t>
            </a:r>
            <a:r>
              <a:rPr lang="en-US" altLang="ja-JP" sz="2200" spc="342" dirty="0">
                <a:solidFill>
                  <a:srgbClr val="241E17"/>
                </a:solidFill>
                <a:latin typeface="游明朝" panose="02020400000000000000" pitchFamily="18" charset="-128"/>
                <a:ea typeface="游明朝" panose="02020400000000000000" pitchFamily="18" charset="-128"/>
              </a:rPr>
              <a:t>SNS</a:t>
            </a:r>
            <a:r>
              <a:rPr lang="ja-JP" altLang="en-US" sz="2200" spc="342" dirty="0">
                <a:solidFill>
                  <a:srgbClr val="241E17"/>
                </a:solidFill>
                <a:latin typeface="游明朝" panose="02020400000000000000" pitchFamily="18" charset="-128"/>
                <a:ea typeface="游明朝" panose="02020400000000000000" pitchFamily="18" charset="-128"/>
              </a:rPr>
              <a:t>の活用等</a:t>
            </a:r>
            <a:r>
              <a:rPr lang="en-US" sz="2200" spc="342" dirty="0" err="1">
                <a:solidFill>
                  <a:srgbClr val="241E17"/>
                </a:solidFill>
                <a:latin typeface="游明朝" panose="02020400000000000000" pitchFamily="18" charset="-128"/>
                <a:ea typeface="游明朝" panose="02020400000000000000" pitchFamily="18" charset="-128"/>
              </a:rPr>
              <a:t>様々なかたちで啓発活動を行なっています</a:t>
            </a:r>
            <a:r>
              <a:rPr lang="ja-JP" altLang="en-US" sz="2200" spc="342" dirty="0">
                <a:solidFill>
                  <a:srgbClr val="241E17"/>
                </a:solidFill>
                <a:latin typeface="游明朝" panose="02020400000000000000" pitchFamily="18" charset="-128"/>
                <a:ea typeface="游明朝" panose="02020400000000000000" pitchFamily="18" charset="-128"/>
              </a:rPr>
              <a:t>。</a:t>
            </a:r>
            <a:endParaRPr lang="en-US" altLang="ja-JP" sz="2200" spc="342" dirty="0">
              <a:solidFill>
                <a:srgbClr val="241E17"/>
              </a:solidFill>
              <a:latin typeface="游明朝" panose="02020400000000000000" pitchFamily="18" charset="-128"/>
              <a:ea typeface="游明朝" panose="02020400000000000000" pitchFamily="18" charset="-128"/>
            </a:endParaRPr>
          </a:p>
        </p:txBody>
      </p:sp>
      <p:sp>
        <p:nvSpPr>
          <p:cNvPr id="8" name="TextBox 8"/>
          <p:cNvSpPr txBox="1"/>
          <p:nvPr/>
        </p:nvSpPr>
        <p:spPr>
          <a:xfrm>
            <a:off x="1398496" y="490091"/>
            <a:ext cx="15491009" cy="538609"/>
          </a:xfrm>
          <a:prstGeom prst="rect">
            <a:avLst/>
          </a:prstGeom>
        </p:spPr>
        <p:txBody>
          <a:bodyPr lIns="0" tIns="0" rIns="0" bIns="0" rtlCol="0" anchor="t">
            <a:spAutoFit/>
          </a:bodyPr>
          <a:lstStyle/>
          <a:p>
            <a:pPr>
              <a:lnSpc>
                <a:spcPts val="4199"/>
              </a:lnSpc>
            </a:pPr>
            <a:r>
              <a:rPr lang="en-US" sz="3600" spc="299" dirty="0">
                <a:solidFill>
                  <a:srgbClr val="241E17"/>
                </a:solidFill>
                <a:latin typeface="游明朝" panose="02020400000000000000" pitchFamily="18" charset="-128"/>
                <a:ea typeface="游明朝" panose="02020400000000000000" pitchFamily="18" charset="-128"/>
              </a:rPr>
              <a:t>０４．啓発活動</a:t>
            </a:r>
          </a:p>
        </p:txBody>
      </p:sp>
      <p:sp>
        <p:nvSpPr>
          <p:cNvPr id="9" name="TextBox 9"/>
          <p:cNvSpPr txBox="1"/>
          <p:nvPr/>
        </p:nvSpPr>
        <p:spPr>
          <a:xfrm>
            <a:off x="1752600" y="9322155"/>
            <a:ext cx="4343399" cy="410818"/>
          </a:xfrm>
          <a:prstGeom prst="rect">
            <a:avLst/>
          </a:prstGeom>
        </p:spPr>
        <p:txBody>
          <a:bodyPr wrap="square" lIns="0" tIns="0" rIns="0" bIns="0" rtlCol="0" anchor="t">
            <a:spAutoFit/>
          </a:bodyPr>
          <a:lstStyle/>
          <a:p>
            <a:pPr>
              <a:lnSpc>
                <a:spcPts val="3400"/>
              </a:lnSpc>
            </a:pPr>
            <a:r>
              <a:rPr lang="en-US" sz="2400" spc="360" dirty="0" err="1">
                <a:solidFill>
                  <a:srgbClr val="241E17"/>
                </a:solidFill>
                <a:latin typeface="游明朝" panose="02020400000000000000" pitchFamily="18" charset="-128"/>
                <a:ea typeface="游明朝" panose="02020400000000000000" pitchFamily="18" charset="-128"/>
              </a:rPr>
              <a:t>啓発</a:t>
            </a:r>
            <a:r>
              <a:rPr lang="ja-JP" altLang="en-US" sz="2400" spc="360" dirty="0">
                <a:solidFill>
                  <a:srgbClr val="241E17"/>
                </a:solidFill>
                <a:latin typeface="游明朝" panose="02020400000000000000" pitchFamily="18" charset="-128"/>
                <a:ea typeface="游明朝" panose="02020400000000000000" pitchFamily="18" charset="-128"/>
              </a:rPr>
              <a:t>活動</a:t>
            </a:r>
            <a:r>
              <a:rPr lang="en-US" sz="2400" spc="360" dirty="0" err="1">
                <a:solidFill>
                  <a:srgbClr val="241E17"/>
                </a:solidFill>
                <a:latin typeface="游明朝" panose="02020400000000000000" pitchFamily="18" charset="-128"/>
                <a:ea typeface="游明朝" panose="02020400000000000000" pitchFamily="18" charset="-128"/>
              </a:rPr>
              <a:t>及び説明・相談会</a:t>
            </a:r>
            <a:endParaRPr lang="en-US" sz="2400" spc="360" dirty="0">
              <a:solidFill>
                <a:srgbClr val="241E17"/>
              </a:solidFill>
              <a:latin typeface="游明朝" panose="02020400000000000000" pitchFamily="18" charset="-128"/>
              <a:ea typeface="游明朝" panose="02020400000000000000" pitchFamily="18" charset="-128"/>
            </a:endParaRPr>
          </a:p>
        </p:txBody>
      </p:sp>
      <p:sp>
        <p:nvSpPr>
          <p:cNvPr id="10" name="TextBox 10"/>
          <p:cNvSpPr txBox="1"/>
          <p:nvPr/>
        </p:nvSpPr>
        <p:spPr>
          <a:xfrm>
            <a:off x="7620000" y="9331869"/>
            <a:ext cx="3391651" cy="410818"/>
          </a:xfrm>
          <a:prstGeom prst="rect">
            <a:avLst/>
          </a:prstGeom>
        </p:spPr>
        <p:txBody>
          <a:bodyPr wrap="square" lIns="0" tIns="0" rIns="0" bIns="0" rtlCol="0" anchor="t">
            <a:spAutoFit/>
          </a:bodyPr>
          <a:lstStyle/>
          <a:p>
            <a:pPr>
              <a:lnSpc>
                <a:spcPts val="3400"/>
              </a:lnSpc>
            </a:pPr>
            <a:r>
              <a:rPr lang="en-US" sz="2400" spc="360">
                <a:solidFill>
                  <a:srgbClr val="241E17"/>
                </a:solidFill>
                <a:latin typeface="游明朝" panose="02020400000000000000" pitchFamily="18" charset="-128"/>
                <a:ea typeface="游明朝" panose="02020400000000000000" pitchFamily="18" charset="-128"/>
              </a:rPr>
              <a:t>写真・パネル展示</a:t>
            </a:r>
          </a:p>
        </p:txBody>
      </p:sp>
      <p:sp>
        <p:nvSpPr>
          <p:cNvPr id="11" name="TextBox 11"/>
          <p:cNvSpPr txBox="1"/>
          <p:nvPr/>
        </p:nvSpPr>
        <p:spPr>
          <a:xfrm>
            <a:off x="14149936" y="9322155"/>
            <a:ext cx="2352125" cy="410818"/>
          </a:xfrm>
          <a:prstGeom prst="rect">
            <a:avLst/>
          </a:prstGeom>
        </p:spPr>
        <p:txBody>
          <a:bodyPr wrap="square" lIns="0" tIns="0" rIns="0" bIns="0" rtlCol="0" anchor="t">
            <a:spAutoFit/>
          </a:bodyPr>
          <a:lstStyle/>
          <a:p>
            <a:pPr>
              <a:lnSpc>
                <a:spcPts val="3400"/>
              </a:lnSpc>
            </a:pPr>
            <a:r>
              <a:rPr lang="en-US" sz="2400" spc="360" dirty="0" err="1">
                <a:solidFill>
                  <a:srgbClr val="241E17"/>
                </a:solidFill>
                <a:latin typeface="游明朝" panose="02020400000000000000" pitchFamily="18" charset="-128"/>
                <a:ea typeface="游明朝" panose="02020400000000000000" pitchFamily="18" charset="-128"/>
              </a:rPr>
              <a:t>講演会</a:t>
            </a:r>
            <a:endParaRPr lang="en-US" sz="2400" spc="360" dirty="0">
              <a:solidFill>
                <a:srgbClr val="241E17"/>
              </a:solidFill>
              <a:latin typeface="游明朝" panose="02020400000000000000" pitchFamily="18" charset="-128"/>
              <a:ea typeface="游明朝" panose="02020400000000000000" pitchFamily="18" charset="-128"/>
            </a:endParaRPr>
          </a:p>
        </p:txBody>
      </p:sp>
      <p:sp>
        <p:nvSpPr>
          <p:cNvPr id="12" name="Freeform 12"/>
          <p:cNvSpPr/>
          <p:nvPr/>
        </p:nvSpPr>
        <p:spPr>
          <a:xfrm>
            <a:off x="11430000" y="2177241"/>
            <a:ext cx="4392855" cy="2028334"/>
          </a:xfrm>
          <a:custGeom>
            <a:avLst/>
            <a:gdLst/>
            <a:ahLst/>
            <a:cxnLst/>
            <a:rect l="l" t="t" r="r" b="b"/>
            <a:pathLst>
              <a:path w="4392855" h="2028334">
                <a:moveTo>
                  <a:pt x="0" y="0"/>
                </a:moveTo>
                <a:lnTo>
                  <a:pt x="4392855" y="0"/>
                </a:lnTo>
                <a:lnTo>
                  <a:pt x="4392855" y="2028333"/>
                </a:lnTo>
                <a:lnTo>
                  <a:pt x="0" y="2028333"/>
                </a:lnTo>
                <a:lnTo>
                  <a:pt x="0" y="0"/>
                </a:lnTo>
                <a:close/>
              </a:path>
            </a:pathLst>
          </a:custGeom>
          <a:blipFill>
            <a:blip r:embed="rId5">
              <a:extLst>
                <a:ext uri="{28A0092B-C50C-407E-A947-70E740481C1C}">
                  <a14:useLocalDpi xmlns:a14="http://schemas.microsoft.com/office/drawing/2010/main"/>
                </a:ext>
              </a:extLst>
            </a:blip>
            <a:stretch>
              <a:fillRect/>
            </a:stretch>
          </a:blipFill>
        </p:spPr>
        <p:txBody>
          <a:bodyPr/>
          <a:lstStyle/>
          <a:p>
            <a:endParaRPr lang="ja-JP" altLang="en-US">
              <a:latin typeface="游明朝" panose="02020400000000000000" pitchFamily="18" charset="-128"/>
              <a:ea typeface="游明朝" panose="02020400000000000000" pitchFamily="18" charset="-128"/>
            </a:endParaRPr>
          </a:p>
        </p:txBody>
      </p:sp>
      <p:sp>
        <p:nvSpPr>
          <p:cNvPr id="13" name="TextBox 13"/>
          <p:cNvSpPr txBox="1"/>
          <p:nvPr/>
        </p:nvSpPr>
        <p:spPr>
          <a:xfrm>
            <a:off x="1398496" y="1885937"/>
            <a:ext cx="7426509" cy="544508"/>
          </a:xfrm>
          <a:prstGeom prst="rect">
            <a:avLst/>
          </a:prstGeom>
        </p:spPr>
        <p:txBody>
          <a:bodyPr lIns="0" tIns="0" rIns="0" bIns="0" rtlCol="0" anchor="t">
            <a:spAutoFit/>
          </a:bodyPr>
          <a:lstStyle/>
          <a:p>
            <a:pPr>
              <a:lnSpc>
                <a:spcPts val="4479"/>
              </a:lnSpc>
            </a:pPr>
            <a:r>
              <a:rPr lang="en-US" sz="2800" spc="319" dirty="0" err="1">
                <a:solidFill>
                  <a:srgbClr val="241E17"/>
                </a:solidFill>
                <a:latin typeface="游明朝" panose="02020400000000000000" pitchFamily="18" charset="-128"/>
                <a:ea typeface="游明朝" panose="02020400000000000000" pitchFamily="18" charset="-128"/>
              </a:rPr>
              <a:t>子育ての喜びを多くのひとに</a:t>
            </a:r>
            <a:r>
              <a:rPr lang="en-US" sz="2800" spc="319" dirty="0">
                <a:solidFill>
                  <a:srgbClr val="241E17"/>
                </a:solidFill>
                <a:latin typeface="游明朝" panose="02020400000000000000" pitchFamily="18" charset="-128"/>
                <a:ea typeface="游明朝" panose="02020400000000000000" pitchFamily="18" charset="-128"/>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26505</TotalTime>
  <Words>1368</Words>
  <Application>Microsoft Office PowerPoint</Application>
  <PresentationFormat>ユーザー設定</PresentationFormat>
  <Paragraphs>119</Paragraphs>
  <Slides>16</Slides>
  <Notes>8</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Arial</vt:lpstr>
      <vt:lpstr>游明朝</vt:lpstr>
      <vt:lpstr>游明朝 Demibold</vt:lpstr>
      <vt:lpstr>Calibri</vt:lpstr>
      <vt:lpstr>游ゴシック Medium</vt:lpstr>
      <vt:lpstr>姫明朝しらゆき mini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いつもとなりにいるよ</dc:title>
  <dc:creator>総務</dc:creator>
  <cp:lastModifiedBy>ほだかの里 里親支援センター</cp:lastModifiedBy>
  <cp:revision>61</cp:revision>
  <cp:lastPrinted>2025-01-30T01:34:31Z</cp:lastPrinted>
  <dcterms:created xsi:type="dcterms:W3CDTF">2006-08-16T00:00:00Z</dcterms:created>
  <dcterms:modified xsi:type="dcterms:W3CDTF">2025-07-17T04:37:26Z</dcterms:modified>
  <dc:identifier>DAFjy29fkJc</dc:identifier>
</cp:coreProperties>
</file>